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5" r:id="rId10"/>
    <p:sldId id="265" r:id="rId11"/>
    <p:sldId id="267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FF26D8-D9EC-4F5F-B6C4-81C3ED4C1DC3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D1F2F0-BEC2-4777-BCD5-7FEE8473A9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132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7033E-C450-4DD5-8894-3CA8787529AD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0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F168-ACB4-4C2B-8CB4-F954726390D5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254C8D4-B066-4995-BBBD-EBAD5A822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040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5C28-17DC-427D-9401-C9FF98048166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C3A8-B998-41DE-A38B-C9598CF77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23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578F6-8BF1-4810-B35B-A49D5575867C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0F93-68F7-42F5-BB95-590A242962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975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5AD6-E786-42F1-A2D5-F709F19DB05C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4F6B-702D-4B68-AF3E-A2147647E4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342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D35C-05B0-4E12-A398-D951F6862124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3153B88-D7D1-4826-A601-FEDCBC28EB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023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8F02B-362C-4411-B6B2-727F40ABD022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E3B8-E84D-4F16-9387-6EC27FD78F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93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0E3D-46AE-40FA-B8C3-A0DFF56AC16A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B4D5-30F0-44AA-B326-04789FB13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36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B8B5-E35D-4DCF-B725-07AE933DA5B1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ECFC-F576-4465-8E84-8E2AF3E0E2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18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1988-340A-488C-8881-F8E6623B85AD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FD8F-1180-4B9E-81C2-6BBA57DAC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296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8031-0BB9-4C54-A7F4-B393ED26306D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19C5-79D1-45F6-8041-D0BECABA0A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1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7460-5246-4A9D-9A73-6E5E02B43578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AA833-21D0-4F1E-83E0-E4462D3AE0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66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669825-192E-46D0-88CF-8AAA5168041D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F379BE13-35F1-4867-9B61-90080303E6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5" descr="71e95f0fd8d8cc7da3fa8918a002bea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99363" y="334296"/>
            <a:ext cx="2810931" cy="28570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1090613" y="3452761"/>
            <a:ext cx="9952037" cy="249237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 МАССМЕДИА</a:t>
            </a:r>
          </a:p>
          <a:p>
            <a:pPr algn="ctr" eaLnBrk="1" hangingPunct="1"/>
            <a:r>
              <a:rPr lang="ru-RU" alt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Российского государственного гуманитарного университета</a:t>
            </a:r>
            <a:r>
              <a:rPr lang="ru-RU" alt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4800" b="1">
                <a:effectLst>
                  <a:outerShdw blurRad="38100" dist="38100" dir="2700000" algn="tl">
                    <a:srgbClr val="04617B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>
                <a:effectLst>
                  <a:outerShdw blurRad="38100" dist="38100" dir="2700000" algn="tl">
                    <a:srgbClr val="04617B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effectLst>
                <a:outerShdw blurRad="38100" dist="38100" dir="2700000" algn="tl">
                  <a:srgbClr val="04617B"/>
                </a:outerShdw>
              </a:effectLst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81" name="Прямоугольник 2"/>
          <p:cNvSpPr>
            <a:spLocks noChangeArrowheads="1"/>
          </p:cNvSpPr>
          <p:nvPr/>
        </p:nvSpPr>
        <p:spPr bwMode="auto">
          <a:xfrm>
            <a:off x="2212975" y="184150"/>
            <a:ext cx="730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cs typeface="Arial" panose="020B0604020202020204" pitchFamily="34" charset="0"/>
              </a:rPr>
              <a:t>Производственная практика: 1- 4 курсы</a:t>
            </a:r>
            <a:endParaRPr lang="ru-RU" altLang="ru-RU" sz="28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Изображение 8" descr="-24_(        )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4504" y="944853"/>
            <a:ext cx="4038404" cy="128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8" descr="http://cdn-st1.rtr-vesti.ru/p/xw_1013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003300"/>
            <a:ext cx="23844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 descr="220px-1%D0%BA%D0%B0%D0%BD%D0%B0%D0%BB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950913"/>
            <a:ext cx="15636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axLYrE8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87600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http://toplogos.ru/images/logo-nt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409825"/>
            <a:ext cx="21336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2" descr="http://zato-zvezdny.ru/wp-content/uploads/2015/09/36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30488"/>
            <a:ext cx="2381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0" descr="http://www.gramota.ru/files/lib/495_gramota240x8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3173413"/>
            <a:ext cx="27686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6" descr="http://investments.academic.ru/pictures/investments/img1945761_Rossiyskoe_informatsionnoe_agentstvo_Novosti_RIA_Novosti_lidiruyuschiy_rossiyskiy_mediaholding_s_ochen_bogatoy_70_letney_istorie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508500"/>
            <a:ext cx="2647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30" descr="http://vignette2.wikia.nocookie.net/tvpedia/images/7/74/%D0%A2%D0%A0%D0%9E.png/revision/latest?cb=20120311032229&amp;path-prefix=r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543425"/>
            <a:ext cx="158273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8" descr="http://www.kritikanstvo.ru/publications/2/bi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5" b="30330"/>
          <a:stretch>
            <a:fillRect/>
          </a:stretch>
        </p:blipFill>
        <p:spPr bwMode="auto">
          <a:xfrm>
            <a:off x="6164263" y="4518025"/>
            <a:ext cx="2384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5" descr="Moskovskiy_komsomolets_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942975"/>
            <a:ext cx="17922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4" descr="http://www.responsesource.com/content/uploads/2014/10/16-Oct-Ell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5799138"/>
            <a:ext cx="18557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28" descr="http://1.bp.blogspot.com/-GEaIOUI83Xo/UnOsGZrqKfI/AAAAAAAAA-I/adpbrQYHhqA/s1600/Bazaar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88" y="4816475"/>
            <a:ext cx="24018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4" descr="http://www.nkhp.ru/sponsors/rus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5851525"/>
            <a:ext cx="3881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605" name="Прямоугольник 2"/>
          <p:cNvSpPr>
            <a:spLocks noChangeArrowheads="1"/>
          </p:cNvSpPr>
          <p:nvPr/>
        </p:nvSpPr>
        <p:spPr bwMode="auto">
          <a:xfrm>
            <a:off x="1574800" y="184150"/>
            <a:ext cx="8580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rgbClr val="002060"/>
                </a:solidFill>
                <a:cs typeface="Arial" panose="020B0604020202020204" pitchFamily="34" charset="0"/>
              </a:rPr>
              <a:t>Вступительные испытания</a:t>
            </a:r>
            <a:endParaRPr lang="ru-RU" altLang="ru-RU" sz="48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606" name="Прямоугольник 3"/>
          <p:cNvSpPr>
            <a:spLocks noChangeArrowheads="1"/>
          </p:cNvSpPr>
          <p:nvPr/>
        </p:nvSpPr>
        <p:spPr bwMode="auto">
          <a:xfrm>
            <a:off x="774700" y="1550988"/>
            <a:ext cx="6096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РУССКИЙ ЯЗЫК   </a:t>
            </a:r>
            <a:r>
              <a:rPr lang="ru-RU" altLang="ru-RU" sz="2400">
                <a:solidFill>
                  <a:srgbClr val="002060"/>
                </a:solidFill>
              </a:rPr>
              <a:t>≥ </a:t>
            </a:r>
            <a:r>
              <a:rPr lang="ru-RU" altLang="ru-RU" sz="2400" b="1">
                <a:solidFill>
                  <a:srgbClr val="002060"/>
                </a:solidFill>
              </a:rPr>
              <a:t>  40 баллов</a:t>
            </a:r>
          </a:p>
          <a:p>
            <a:pPr eaLnBrk="1" hangingPunct="1"/>
            <a:endParaRPr lang="ru-RU" altLang="ru-RU" sz="2400" b="1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ЛИТЕРАТУРА         </a:t>
            </a:r>
            <a:r>
              <a:rPr lang="ru-RU" altLang="ru-RU" sz="2400">
                <a:solidFill>
                  <a:srgbClr val="002060"/>
                </a:solidFill>
              </a:rPr>
              <a:t>≥ </a:t>
            </a:r>
            <a:r>
              <a:rPr lang="ru-RU" altLang="ru-RU" sz="2400" b="1">
                <a:solidFill>
                  <a:srgbClr val="002060"/>
                </a:solidFill>
              </a:rPr>
              <a:t>   40 баллов</a:t>
            </a:r>
          </a:p>
          <a:p>
            <a:pPr eaLnBrk="1" hangingPunct="1"/>
            <a:endParaRPr lang="ru-RU" altLang="ru-RU" sz="2400" b="1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ИНОСТРАННЫЙ</a:t>
            </a:r>
            <a:br>
              <a:rPr lang="ru-RU" altLang="ru-RU" sz="2400" b="1">
                <a:solidFill>
                  <a:srgbClr val="002060"/>
                </a:solidFill>
              </a:rPr>
            </a:br>
            <a:r>
              <a:rPr lang="ru-RU" altLang="ru-RU" sz="2400" b="1">
                <a:solidFill>
                  <a:srgbClr val="002060"/>
                </a:solidFill>
              </a:rPr>
              <a:t>ЯЗЫК                      </a:t>
            </a:r>
            <a:r>
              <a:rPr lang="ru-RU" altLang="ru-RU" sz="2400">
                <a:solidFill>
                  <a:srgbClr val="002060"/>
                </a:solidFill>
              </a:rPr>
              <a:t>≥ </a:t>
            </a:r>
            <a:r>
              <a:rPr lang="ru-RU" altLang="ru-RU" sz="2400" b="1">
                <a:solidFill>
                  <a:srgbClr val="002060"/>
                </a:solidFill>
              </a:rPr>
              <a:t>   40 баллов </a:t>
            </a:r>
          </a:p>
          <a:p>
            <a:pPr eaLnBrk="1" hangingPunct="1"/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774700" y="4460875"/>
            <a:ext cx="6731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ТВОРЧЕСКОЕ 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ИСПЫТАНИЕ             </a:t>
            </a:r>
            <a:r>
              <a:rPr lang="ru-RU" altLang="ru-RU" b="1">
                <a:solidFill>
                  <a:srgbClr val="002060"/>
                </a:solidFill>
              </a:rPr>
              <a:t>≥    </a:t>
            </a:r>
            <a:r>
              <a:rPr lang="ru-RU" altLang="ru-RU" sz="2800" b="1">
                <a:solidFill>
                  <a:srgbClr val="002060"/>
                </a:solidFill>
              </a:rPr>
              <a:t>40 баллов</a:t>
            </a:r>
          </a:p>
          <a:p>
            <a:pPr algn="ctr" eaLnBrk="1" hangingPunct="1"/>
            <a:endParaRPr lang="ru-RU" altLang="ru-RU" b="1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b="1">
                <a:solidFill>
                  <a:srgbClr val="002060"/>
                </a:solidFill>
              </a:rPr>
              <a:t>Программа «АНАЛИЗ ХУДОЖЕСТВЕННОГО  И ЛИТЕРАТУРНО-КРИТИЧЕСКОГО ТЕКСТА» на сайте РГГУ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390401">
            <a:off x="8008978" y="1259175"/>
            <a:ext cx="3529718" cy="529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1841500" y="100013"/>
            <a:ext cx="850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2060"/>
                </a:solidFill>
                <a:cs typeface="Arial" panose="020B0604020202020204" pitchFamily="34" charset="0"/>
              </a:rPr>
              <a:t>Документы для приемной комиссии</a:t>
            </a:r>
          </a:p>
        </p:txBody>
      </p:sp>
      <p:sp>
        <p:nvSpPr>
          <p:cNvPr id="26630" name="Прямоугольник 7"/>
          <p:cNvSpPr>
            <a:spLocks noChangeArrowheads="1"/>
          </p:cNvSpPr>
          <p:nvPr/>
        </p:nvSpPr>
        <p:spPr bwMode="auto">
          <a:xfrm>
            <a:off x="889000" y="1370013"/>
            <a:ext cx="97409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400">
                <a:solidFill>
                  <a:srgbClr val="002060"/>
                </a:solidFill>
                <a:cs typeface="Arial" panose="020B0604020202020204" pitchFamily="34" charset="0"/>
              </a:rPr>
              <a:t>1.  КОПИЯ ПАСПОРТА </a:t>
            </a:r>
            <a:br>
              <a:rPr lang="ru-RU" altLang="ru-RU" sz="240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400">
                <a:solidFill>
                  <a:srgbClr val="002060"/>
                </a:solidFill>
                <a:cs typeface="Arial" panose="020B0604020202020204" pitchFamily="34" charset="0"/>
              </a:rPr>
              <a:t>2.  ОРИГИНАЛ  ИЛИ  КОПИЯ ДОКУМЕНТА ОБ ОБРАЗОВАНИИ</a:t>
            </a:r>
            <a:br>
              <a:rPr lang="ru-RU" altLang="ru-RU" sz="240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400">
                <a:solidFill>
                  <a:srgbClr val="002060"/>
                </a:solidFill>
                <a:cs typeface="Arial" panose="020B0604020202020204" pitchFamily="34" charset="0"/>
              </a:rPr>
              <a:t>3.  4 ФОТОГРАФИИ</a:t>
            </a:r>
            <a:br>
              <a:rPr lang="ru-RU" altLang="ru-RU" sz="240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400">
                <a:solidFill>
                  <a:srgbClr val="002060"/>
                </a:solidFill>
                <a:cs typeface="Arial" panose="020B0604020202020204" pitchFamily="34" charset="0"/>
              </a:rPr>
              <a:t>4.  ДОКУМЕНТЫ ОБ ИНДИВИДУАЛЬНЫХ ДОСТИЖЕНИЯХ </a:t>
            </a:r>
            <a:br>
              <a:rPr lang="ru-RU" altLang="ru-RU" sz="240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400">
                <a:solidFill>
                  <a:srgbClr val="002060"/>
                </a:solidFill>
                <a:cs typeface="Arial" panose="020B0604020202020204" pitchFamily="34" charset="0"/>
              </a:rPr>
              <a:t>(ГТО, книжка волонтера, дипломы победителей  региональных этапов олимпиад)</a:t>
            </a:r>
            <a:br>
              <a:rPr lang="ru-RU" altLang="ru-RU" sz="240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400">
                <a:solidFill>
                  <a:srgbClr val="002060"/>
                </a:solidFill>
                <a:cs typeface="Arial" panose="020B0604020202020204" pitchFamily="34" charset="0"/>
              </a:rPr>
              <a:t>5.   ЗАЯВЛЕНИЕ</a:t>
            </a:r>
            <a:endParaRPr lang="ru-RU" altLang="ru-RU" sz="240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2550" y="33401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3914775" y="100013"/>
            <a:ext cx="436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2060"/>
                </a:solidFill>
                <a:cs typeface="Arial" panose="020B0604020202020204" pitchFamily="34" charset="0"/>
              </a:rPr>
              <a:t>НАШИ КОНТАКТЫ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40475" y="1238250"/>
            <a:ext cx="6096000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Приемная комиссия РГГУ:</a:t>
            </a:r>
            <a:b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тел 499 973 40 16</a:t>
            </a:r>
            <a:b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 </a:t>
            </a:r>
            <a:r>
              <a:rPr lang="en-US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massmediarggu@bk.ru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Факультет журналистики РГГУ:</a:t>
            </a:r>
            <a:b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тел. 495 250 68 01</a:t>
            </a:r>
            <a:r>
              <a:rPr lang="en-US" altLang="ru-RU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altLang="ru-RU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655" name="Прямоугольник 3"/>
          <p:cNvSpPr>
            <a:spLocks noChangeArrowheads="1"/>
          </p:cNvSpPr>
          <p:nvPr/>
        </p:nvSpPr>
        <p:spPr bwMode="auto">
          <a:xfrm>
            <a:off x="1117600" y="3935413"/>
            <a:ext cx="344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002060"/>
                </a:solidFill>
                <a:cs typeface="Arial" panose="020B0604020202020204" pitchFamily="34" charset="0"/>
              </a:rPr>
              <a:t>www.rsuh.ru/media</a:t>
            </a:r>
            <a:r>
              <a:rPr lang="en-US" altLang="ru-RU" sz="28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2800">
              <a:latin typeface="Century Schoolbook" panose="020406040505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62040" y="818078"/>
            <a:ext cx="4412997" cy="2941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92933" y="3301180"/>
            <a:ext cx="4839203" cy="3226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http://www.altstav.ru/afisha/wp-content/uploads/2016/07/utub.jpg"/>
          <p:cNvPicPr>
            <a:picLocks noChangeAspect="1" noChangeArrowheads="1"/>
          </p:cNvPicPr>
          <p:nvPr/>
        </p:nvPicPr>
        <p:blipFill>
          <a:blip r:embed="rId4"/>
          <a:srcRect l="5313" t="25525" r="5624" b="23425"/>
          <a:stretch>
            <a:fillRect/>
          </a:stretch>
        </p:blipFill>
        <p:spPr bwMode="auto">
          <a:xfrm>
            <a:off x="530225" y="6359525"/>
            <a:ext cx="904875" cy="36671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1512888" y="6321425"/>
            <a:ext cx="3776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rgbClr val="002060"/>
                </a:solidFill>
                <a:cs typeface="Arial" panose="020B0604020202020204" pitchFamily="34" charset="0"/>
              </a:rPr>
              <a:t>www.youtube.com/user/stkrggu</a:t>
            </a:r>
            <a:endParaRPr lang="ru-RU" altLang="ru-RU" sz="20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8" descr="http://readytospeak.ru/wp-content/uploads/2015/09/insta_ready.jpg"/>
          <p:cNvPicPr>
            <a:picLocks noChangeAspect="1" noChangeArrowheads="1"/>
          </p:cNvPicPr>
          <p:nvPr/>
        </p:nvPicPr>
        <p:blipFill>
          <a:blip r:embed="rId5"/>
          <a:srcRect l="22815" t="9140" r="23378" b="9297"/>
          <a:stretch>
            <a:fillRect/>
          </a:stretch>
        </p:blipFill>
        <p:spPr bwMode="auto">
          <a:xfrm>
            <a:off x="557213" y="5661025"/>
            <a:ext cx="544512" cy="5461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1217613" y="5740400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rgbClr val="002060"/>
                </a:solidFill>
                <a:cs typeface="Arial" panose="020B0604020202020204" pitchFamily="34" charset="0"/>
              </a:rPr>
              <a:t>www.instagram.com/media.rsuh</a:t>
            </a:r>
            <a:endParaRPr lang="ru-RU" altLang="ru-RU" sz="20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6" descr="http://skynet2.ru/wp-content/uploads/2015/09/778fb0_ab7d93d60612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950" y="5127625"/>
            <a:ext cx="690563" cy="54927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7663" name="TextBox 12"/>
          <p:cNvSpPr txBox="1">
            <a:spLocks noChangeArrowheads="1"/>
          </p:cNvSpPr>
          <p:nvPr/>
        </p:nvSpPr>
        <p:spPr bwMode="auto">
          <a:xfrm>
            <a:off x="1354138" y="5257800"/>
            <a:ext cx="2820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rgbClr val="002060"/>
                </a:solidFill>
                <a:cs typeface="Arial" panose="020B0604020202020204" pitchFamily="34" charset="0"/>
              </a:rPr>
              <a:t>vk.com/club134704694</a:t>
            </a:r>
            <a:endParaRPr lang="ru-RU" altLang="ru-RU" sz="20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4" descr="http://minutoligado.com.br/wp-content/uploads/2013/11/Facebook-hackeado.jpg"/>
          <p:cNvPicPr>
            <a:picLocks noChangeAspect="1" noChangeArrowheads="1"/>
          </p:cNvPicPr>
          <p:nvPr/>
        </p:nvPicPr>
        <p:blipFill>
          <a:blip r:embed="rId7"/>
          <a:srcRect l="8437" t="15675" r="7336" b="19586"/>
          <a:stretch>
            <a:fillRect/>
          </a:stretch>
        </p:blipFill>
        <p:spPr bwMode="auto">
          <a:xfrm>
            <a:off x="609600" y="4630738"/>
            <a:ext cx="517525" cy="52387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7665" name="TextBox 11"/>
          <p:cNvSpPr txBox="1">
            <a:spLocks noChangeArrowheads="1"/>
          </p:cNvSpPr>
          <p:nvPr/>
        </p:nvSpPr>
        <p:spPr bwMode="auto">
          <a:xfrm>
            <a:off x="1333500" y="4729163"/>
            <a:ext cx="410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rgbClr val="002060"/>
                </a:solidFill>
                <a:cs typeface="Arial" panose="020B0604020202020204" pitchFamily="34" charset="0"/>
              </a:rPr>
              <a:t>www.facebook.com/media.rsuh.ru</a:t>
            </a:r>
            <a:endParaRPr lang="ru-RU" altLang="ru-RU" sz="20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2030413" y="149225"/>
            <a:ext cx="815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rgbClr val="002060"/>
                </a:solidFill>
                <a:cs typeface="Arial" panose="020B0604020202020204" pitchFamily="34" charset="0"/>
              </a:rPr>
              <a:t>ДОБРО ПОЖАЛОВАТЬ!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68568" y="1210491"/>
            <a:ext cx="7839590" cy="5226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076575" y="247650"/>
            <a:ext cx="6096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 МАССМЕДИА</a:t>
            </a:r>
            <a:endParaRPr lang="ru-RU" altLang="ru-RU" sz="48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63" name="Прямоугольник 7"/>
          <p:cNvSpPr>
            <a:spLocks noChangeArrowheads="1"/>
          </p:cNvSpPr>
          <p:nvPr/>
        </p:nvSpPr>
        <p:spPr bwMode="auto">
          <a:xfrm>
            <a:off x="2112963" y="1900238"/>
            <a:ext cx="8023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ФАКУЛЬТЕТ ЖУРНАЛИСТИКИ</a:t>
            </a:r>
          </a:p>
        </p:txBody>
      </p:sp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557213" y="2860675"/>
            <a:ext cx="4560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Кафедра журналистики </a:t>
            </a:r>
          </a:p>
        </p:txBody>
      </p:sp>
      <p:sp>
        <p:nvSpPr>
          <p:cNvPr id="15365" name="Прямоугольник 11"/>
          <p:cNvSpPr>
            <a:spLocks noChangeArrowheads="1"/>
          </p:cNvSpPr>
          <p:nvPr/>
        </p:nvSpPr>
        <p:spPr bwMode="auto">
          <a:xfrm>
            <a:off x="1119188" y="3509963"/>
            <a:ext cx="6586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Кафедра телевизионных, радио 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интернет-технологий </a:t>
            </a:r>
          </a:p>
        </p:txBody>
      </p:sp>
      <p:sp>
        <p:nvSpPr>
          <p:cNvPr id="15366" name="Прямоугольник 12"/>
          <p:cNvSpPr>
            <a:spLocks noChangeArrowheads="1"/>
          </p:cNvSpPr>
          <p:nvPr/>
        </p:nvSpPr>
        <p:spPr bwMode="auto">
          <a:xfrm>
            <a:off x="890588" y="4614863"/>
            <a:ext cx="6011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Кафедра литературной критики </a:t>
            </a:r>
          </a:p>
        </p:txBody>
      </p:sp>
      <p:sp>
        <p:nvSpPr>
          <p:cNvPr id="15367" name="Прямоугольник 13"/>
          <p:cNvSpPr>
            <a:spLocks noChangeArrowheads="1"/>
          </p:cNvSpPr>
          <p:nvPr/>
        </p:nvSpPr>
        <p:spPr bwMode="auto">
          <a:xfrm>
            <a:off x="1366838" y="5508625"/>
            <a:ext cx="3960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Кафедра медиаречи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759610" y="3171825"/>
            <a:ext cx="2919045" cy="30065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9" name="Прямоугольник 2"/>
          <p:cNvSpPr>
            <a:spLocks noChangeArrowheads="1"/>
          </p:cNvSpPr>
          <p:nvPr/>
        </p:nvSpPr>
        <p:spPr bwMode="auto">
          <a:xfrm>
            <a:off x="3109913" y="188913"/>
            <a:ext cx="589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Наши преподаватели</a:t>
            </a:r>
            <a:endParaRPr lang="ru-RU" altLang="ru-RU" sz="36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390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8" y="776445"/>
            <a:ext cx="3650738" cy="2435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244475" y="3302000"/>
            <a:ext cx="334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Михаил Одесский</a:t>
            </a:r>
          </a:p>
        </p:txBody>
      </p:sp>
      <p:pic>
        <p:nvPicPr>
          <p:cNvPr id="1639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55" y="1561446"/>
            <a:ext cx="3164378" cy="4209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4370388" y="5980113"/>
            <a:ext cx="3522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Наталия Макарова</a:t>
            </a:r>
          </a:p>
        </p:txBody>
      </p:sp>
      <p:pic>
        <p:nvPicPr>
          <p:cNvPr id="16394" name="Рисунок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5" y="3921330"/>
            <a:ext cx="3650400" cy="24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184150" y="6346825"/>
            <a:ext cx="3509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Николай Сванидзе</a:t>
            </a:r>
          </a:p>
        </p:txBody>
      </p:sp>
      <p:pic>
        <p:nvPicPr>
          <p:cNvPr id="16396" name="Рисунок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475" y="974725"/>
            <a:ext cx="3650400" cy="24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8523288" y="3367088"/>
            <a:ext cx="3579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Евгения Басовская</a:t>
            </a:r>
          </a:p>
        </p:txBody>
      </p:sp>
      <p:sp>
        <p:nvSpPr>
          <p:cNvPr id="16398" name="TextBox 14"/>
          <p:cNvSpPr txBox="1">
            <a:spLocks noChangeArrowheads="1"/>
          </p:cNvSpPr>
          <p:nvPr/>
        </p:nvSpPr>
        <p:spPr bwMode="auto">
          <a:xfrm>
            <a:off x="8339138" y="6369050"/>
            <a:ext cx="3852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Татьяна Землянских</a:t>
            </a:r>
          </a:p>
        </p:txBody>
      </p:sp>
      <p:pic>
        <p:nvPicPr>
          <p:cNvPr id="2" name="Рисунок 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75" y="3968143"/>
            <a:ext cx="3650400" cy="24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652463" y="184150"/>
            <a:ext cx="10425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Мастер-классы ведущих журналистов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7583" y="955142"/>
            <a:ext cx="3632207" cy="242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760413" y="3390900"/>
            <a:ext cx="290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Леонид Парфенов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8980488" y="3376613"/>
            <a:ext cx="2360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Андрей Лошак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39126" y="3927681"/>
            <a:ext cx="3632400" cy="2404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508000" y="6375400"/>
            <a:ext cx="324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Алексей Венедиктов</a:t>
            </a:r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8853488" y="6342063"/>
            <a:ext cx="2811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Леонид Якубович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317658" y="955142"/>
            <a:ext cx="3632207" cy="242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330898" y="955142"/>
            <a:ext cx="3632207" cy="2421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330705" y="3902300"/>
            <a:ext cx="3632400" cy="242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21" name="TextBox 6"/>
          <p:cNvSpPr txBox="1">
            <a:spLocks noChangeArrowheads="1"/>
          </p:cNvSpPr>
          <p:nvPr/>
        </p:nvSpPr>
        <p:spPr bwMode="auto">
          <a:xfrm>
            <a:off x="4684713" y="3376613"/>
            <a:ext cx="314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Дмитрий Губерниев</a:t>
            </a:r>
          </a:p>
        </p:txBody>
      </p:sp>
      <p:sp>
        <p:nvSpPr>
          <p:cNvPr id="17422" name="TextBox 6"/>
          <p:cNvSpPr txBox="1">
            <a:spLocks noChangeArrowheads="1"/>
          </p:cNvSpPr>
          <p:nvPr/>
        </p:nvSpPr>
        <p:spPr bwMode="auto">
          <a:xfrm>
            <a:off x="4983163" y="6369050"/>
            <a:ext cx="252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Дмитрий Быков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285" y="3889107"/>
            <a:ext cx="3632207" cy="242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5270500" y="4398963"/>
            <a:ext cx="609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</a:rPr>
              <a:t>Телевизионная журналистика</a:t>
            </a:r>
            <a:r>
              <a:rPr lang="ru-RU" altLang="ru-RU" sz="200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</a:p>
        </p:txBody>
      </p:sp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2998788" y="22844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2570163" y="222250"/>
            <a:ext cx="7119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Направление подготовки </a:t>
            </a:r>
            <a:endParaRPr lang="en-US" altLang="ru-RU" sz="36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«ЖУРНАЛИСТИКА»</a:t>
            </a:r>
          </a:p>
        </p:txBody>
      </p:sp>
      <p:sp>
        <p:nvSpPr>
          <p:cNvPr id="19462" name="Прямоугольник 3"/>
          <p:cNvSpPr>
            <a:spLocks noChangeArrowheads="1"/>
          </p:cNvSpPr>
          <p:nvPr/>
        </p:nvSpPr>
        <p:spPr bwMode="auto">
          <a:xfrm>
            <a:off x="830263" y="1914525"/>
            <a:ext cx="6278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Формы обучения:   очная / заочная</a:t>
            </a:r>
            <a:endParaRPr lang="ru-RU" altLang="ru-RU" sz="24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1454150" y="2608263"/>
            <a:ext cx="7394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Сроки обучения: очная – 4 года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                               заочная – 4 года 6 мес.</a:t>
            </a:r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5160963" y="3709988"/>
            <a:ext cx="67611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300" b="1">
                <a:solidFill>
                  <a:srgbClr val="002060"/>
                </a:solidFill>
                <a:cs typeface="Arial" panose="020B0604020202020204" pitchFamily="34" charset="0"/>
              </a:rPr>
              <a:t>ОБРАЗОВАТЕЛЬНЫЕ ПРОФИЛИ :</a:t>
            </a:r>
          </a:p>
        </p:txBody>
      </p:sp>
      <p:sp>
        <p:nvSpPr>
          <p:cNvPr id="19465" name="Прямоугольник 8"/>
          <p:cNvSpPr>
            <a:spLocks noChangeArrowheads="1"/>
          </p:cNvSpPr>
          <p:nvPr/>
        </p:nvSpPr>
        <p:spPr bwMode="auto">
          <a:xfrm>
            <a:off x="5784850" y="4994275"/>
            <a:ext cx="453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</a:rPr>
              <a:t>Мультимедийная журналистика и </a:t>
            </a:r>
          </a:p>
          <a:p>
            <a:pPr eaLnBrk="1" hangingPunct="1"/>
            <a:r>
              <a:rPr lang="ru-RU" altLang="ru-RU" sz="2000" b="1">
                <a:solidFill>
                  <a:srgbClr val="002060"/>
                </a:solidFill>
              </a:rPr>
              <a:t>современные медиатехнологии</a:t>
            </a:r>
            <a:r>
              <a:rPr lang="ru-RU" altLang="ru-RU" sz="200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</a:p>
        </p:txBody>
      </p:sp>
      <p:sp>
        <p:nvSpPr>
          <p:cNvPr id="19466" name="Прямоугольник 9"/>
          <p:cNvSpPr>
            <a:spLocks noChangeArrowheads="1"/>
          </p:cNvSpPr>
          <p:nvPr/>
        </p:nvSpPr>
        <p:spPr bwMode="auto">
          <a:xfrm>
            <a:off x="6273800" y="5926138"/>
            <a:ext cx="411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</a:rPr>
              <a:t>Международная журналистика</a:t>
            </a:r>
            <a:endParaRPr lang="ru-RU" altLang="ru-RU" sz="200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9271" y="3557600"/>
            <a:ext cx="4153989" cy="276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8" name="Прямоугольник 11"/>
          <p:cNvSpPr>
            <a:spLocks noChangeArrowheads="1"/>
          </p:cNvSpPr>
          <p:nvPr/>
        </p:nvSpPr>
        <p:spPr bwMode="auto">
          <a:xfrm>
            <a:off x="2940050" y="1389063"/>
            <a:ext cx="627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Бакалавриат</a:t>
            </a:r>
            <a:endParaRPr lang="ru-RU" altLang="ru-RU" sz="24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2862263" y="188913"/>
            <a:ext cx="6986587" cy="954087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threePt" dir="t"/>
          </a:scene3d>
          <a:sp3d>
            <a:bevelT w="152400" h="50800" prst="softRound"/>
          </a:sp3d>
          <a:extLst/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ДИСЦИПЛИНЫ ПРОФИЛЯ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«ТЕЛЕВИЗИОННАЯ ЖУРНАЛИСТИКА»</a:t>
            </a:r>
            <a:endParaRPr lang="ru-RU" altLang="ru-RU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3" name="Прямоугольник 12"/>
          <p:cNvSpPr>
            <a:spLocks noChangeArrowheads="1"/>
          </p:cNvSpPr>
          <p:nvPr/>
        </p:nvSpPr>
        <p:spPr bwMode="auto">
          <a:xfrm>
            <a:off x="420790" y="1488153"/>
            <a:ext cx="8264525" cy="37115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  <a:sp3d>
            <a:bevelT w="114300" prst="hardEdge"/>
          </a:sp3d>
          <a:extLst/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телевизионного производства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Тележурналистика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Продюсирование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телевидении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телевизионной программы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Редактирование телевизионных программ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Репортаж на телевидении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Выразительные средства экрана </a:t>
            </a:r>
          </a:p>
        </p:txBody>
      </p:sp>
      <p:pic>
        <p:nvPicPr>
          <p:cNvPr id="7" name="Picture 20" descr="x_9f7c8bd0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309529">
            <a:off x="7759600" y="1365212"/>
            <a:ext cx="3605620" cy="5242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09" name="Прямоугольник 2"/>
          <p:cNvSpPr>
            <a:spLocks noChangeArrowheads="1"/>
          </p:cNvSpPr>
          <p:nvPr/>
        </p:nvSpPr>
        <p:spPr bwMode="auto">
          <a:xfrm>
            <a:off x="1851025" y="100013"/>
            <a:ext cx="8047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Студенческий Телеканал СТК</a:t>
            </a:r>
            <a:endParaRPr lang="ru-RU" altLang="ru-RU" sz="36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2830513" y="908050"/>
            <a:ext cx="6715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первого курса студенты работают </a:t>
            </a:r>
          </a:p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Студенческом телеканале</a:t>
            </a:r>
          </a:p>
        </p:txBody>
      </p:sp>
      <p:pic>
        <p:nvPicPr>
          <p:cNvPr id="215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725613"/>
            <a:ext cx="1878012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9" y="3429000"/>
            <a:ext cx="4651079" cy="310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22" y="3429000"/>
            <a:ext cx="4651200" cy="3101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346075" y="66675"/>
            <a:ext cx="11499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cs typeface="Arial" panose="020B0604020202020204" pitchFamily="34" charset="0"/>
              </a:rPr>
              <a:t>ДИСЦИПЛИНЫ ПРОФИЛЯ 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cs typeface="Arial" panose="020B0604020202020204" pitchFamily="34" charset="0"/>
              </a:rPr>
              <a:t>«МУЛЬТИМЕДИЙНАЯ ЖУРНАЛИСТИКА И МЕДИАТЕХНОЛОГИИ»</a:t>
            </a:r>
            <a:endParaRPr lang="ru-RU" altLang="ru-RU" sz="28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534" name="Прямоугольник 3"/>
          <p:cNvSpPr>
            <a:spLocks noChangeArrowheads="1"/>
          </p:cNvSpPr>
          <p:nvPr/>
        </p:nvSpPr>
        <p:spPr bwMode="auto">
          <a:xfrm>
            <a:off x="615950" y="1258888"/>
            <a:ext cx="73279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Создание мультимедийного ресурса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Теория и практика новых медиа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Продюсирование в мультимедиа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SMM – </a:t>
            </a:r>
            <a:r>
              <a:rPr lang="ru-RU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технологии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Глобальные корпоративные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коммуникации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 Медиамаркетинг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Имиджевые технологии в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400" b="1">
                <a:solidFill>
                  <a:srgbClr val="002060"/>
                </a:solidFill>
                <a:cs typeface="Arial" panose="020B0604020202020204" pitchFamily="34" charset="0"/>
              </a:rPr>
              <a:t>Медийном пространстве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8" y="2412901"/>
            <a:ext cx="6001636" cy="4162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557" name="Прямоугольник 2"/>
          <p:cNvSpPr>
            <a:spLocks noChangeArrowheads="1"/>
          </p:cNvSpPr>
          <p:nvPr/>
        </p:nvSpPr>
        <p:spPr bwMode="auto">
          <a:xfrm>
            <a:off x="2482850" y="66675"/>
            <a:ext cx="7226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cs typeface="Arial" panose="020B0604020202020204" pitchFamily="34" charset="0"/>
              </a:rPr>
              <a:t>ДИСЦИПЛИНЫ ПРОФИЛЯ </a:t>
            </a: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cs typeface="Arial" panose="020B0604020202020204" pitchFamily="34" charset="0"/>
              </a:rPr>
              <a:t>«МЕЖДУНАРОДНАЯ ЖУРНАЛИСТИКА»</a:t>
            </a:r>
            <a:endParaRPr lang="ru-RU" altLang="ru-RU" sz="28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18" name="Прямоугольник 3"/>
          <p:cNvSpPr>
            <a:spLocks noChangeArrowheads="1"/>
          </p:cNvSpPr>
          <p:nvPr/>
        </p:nvSpPr>
        <p:spPr bwMode="auto">
          <a:xfrm>
            <a:off x="87313" y="1500188"/>
            <a:ext cx="61007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Зарубежное </a:t>
            </a:r>
            <a:r>
              <a:rPr lang="ru-RU" altLang="ru-RU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регионоведение</a:t>
            </a:r>
            <a:endParaRPr lang="ru-RU" altLang="ru-RU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Современная система </a:t>
            </a: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политического устройства</a:t>
            </a:r>
            <a:endParaRPr lang="ru-RU" altLang="ru-RU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Медиасистема</a:t>
            </a: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региона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История региона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История литературы региона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Перевод специальных текстов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6" y="1504073"/>
            <a:ext cx="6387023" cy="4446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1083</TotalTime>
  <Words>237</Words>
  <Application>Microsoft Office PowerPoint</Application>
  <PresentationFormat>Широкоэкранный</PresentationFormat>
  <Paragraphs>106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Times New Roman</vt:lpstr>
      <vt:lpstr>Century Schoolbook</vt:lpstr>
      <vt:lpstr>Verdana</vt:lpstr>
      <vt:lpstr>Wingdings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МАША</cp:lastModifiedBy>
  <cp:revision>68</cp:revision>
  <dcterms:created xsi:type="dcterms:W3CDTF">2017-01-25T11:50:41Z</dcterms:created>
  <dcterms:modified xsi:type="dcterms:W3CDTF">2017-12-25T10:30:41Z</dcterms:modified>
</cp:coreProperties>
</file>