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7" r:id="rId2"/>
    <p:sldId id="299" r:id="rId3"/>
    <p:sldId id="327" r:id="rId4"/>
    <p:sldId id="328" r:id="rId5"/>
    <p:sldId id="329" r:id="rId6"/>
    <p:sldId id="330" r:id="rId7"/>
    <p:sldId id="331" r:id="rId8"/>
    <p:sldId id="341" r:id="rId9"/>
    <p:sldId id="332" r:id="rId10"/>
    <p:sldId id="333" r:id="rId11"/>
    <p:sldId id="343" r:id="rId12"/>
    <p:sldId id="339" r:id="rId13"/>
    <p:sldId id="340" r:id="rId14"/>
    <p:sldId id="342" r:id="rId15"/>
    <p:sldId id="29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5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671" autoAdjust="0"/>
    <p:restoredTop sz="94600"/>
  </p:normalViewPr>
  <p:slideViewPr>
    <p:cSldViewPr>
      <p:cViewPr varScale="1">
        <p:scale>
          <a:sx n="95" d="100"/>
          <a:sy n="95" d="100"/>
        </p:scale>
        <p:origin x="-9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F0A9B68-75EC-F94A-98DE-F98ACCE8BE9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3427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10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Оплата</a:t>
            </a:r>
            <a:r>
              <a:rPr lang="ru-RU" baseline="0" dirty="0" smtClean="0"/>
              <a:t> за счет университета участия в форумах.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Волонтеры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11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13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14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15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2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3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Выделен</a:t>
            </a:r>
            <a:r>
              <a:rPr lang="ru-RU" baseline="0" dirty="0" smtClean="0"/>
              <a:t>ы три основных блока </a:t>
            </a:r>
            <a:r>
              <a:rPr lang="ru-RU" baseline="0" dirty="0" err="1" smtClean="0"/>
              <a:t>внеучебной</a:t>
            </a:r>
            <a:r>
              <a:rPr lang="ru-RU" baseline="0" dirty="0" smtClean="0"/>
              <a:t> работы с обучающимися в РГГУ. </a:t>
            </a:r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4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5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6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Проверка</a:t>
            </a:r>
            <a:r>
              <a:rPr lang="ru-RU" baseline="0" dirty="0" smtClean="0"/>
              <a:t> общежития в октябре 2019 года. И в мае 2019 года.</a:t>
            </a:r>
            <a:br>
              <a:rPr lang="ru-RU" baseline="0" dirty="0" smtClean="0"/>
            </a:br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АМИ</a:t>
            </a:r>
          </a:p>
          <a:p>
            <a:r>
              <a:rPr lang="ru-RU" sz="1200" kern="1200" dirty="0" err="1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МосГУ</a:t>
            </a:r>
            <a:endParaRPr lang="ru-RU" sz="1200" kern="1200" dirty="0" smtClean="0">
              <a:solidFill>
                <a:schemeClr val="tx1"/>
              </a:solidFill>
              <a:effectLst/>
              <a:latin typeface="Arial" charset="0"/>
              <a:ea typeface="Arial" charset="0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АТИСО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МВА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ИМЦ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РГАУ-МСХА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+mn-cs"/>
              </a:rPr>
              <a:t>ЦРС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7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8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91E2AF-E01F-3E41-95F2-E194B4F3391C}" type="slidenum">
              <a:rPr lang="ru-RU"/>
              <a:pPr/>
              <a:t>9</a:t>
            </a:fld>
            <a:endParaRPr lang="ru-RU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Оплата</a:t>
            </a:r>
            <a:r>
              <a:rPr lang="ru-RU" baseline="0" dirty="0" smtClean="0"/>
              <a:t> за счет университета участия в форумах.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baseline="0" dirty="0" smtClean="0"/>
              <a:t>Волонтеры </a:t>
            </a:r>
          </a:p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1752600"/>
            <a:ext cx="5486400" cy="838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743200"/>
            <a:ext cx="5486400" cy="4572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D81C80F-18DA-8D48-8260-180B5D618D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2DB5F6-6B59-624E-91E3-B4F3C6B084D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282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762000"/>
            <a:ext cx="1370012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741613" y="762000"/>
            <a:ext cx="3962400" cy="4953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58E7F-8A81-1B49-AC0A-5DFEAF80DB7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8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BFF07B-51E7-3640-83A3-4E47CEE9635A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31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46FFB-4388-814D-9E68-432AA2B73A2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1034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741613" y="1828800"/>
            <a:ext cx="266541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59425" y="1828800"/>
            <a:ext cx="26670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CA23AE-84A2-3E47-BD0E-F04B833943AB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02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C9A712-A2F5-7A4A-9048-CFC94A92067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56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FC4766-B900-CE4A-B9FF-974B10C3B7A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981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8BC35-05A4-3646-9E0D-C78FC640653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489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614B9-46FF-BF4D-9B6C-BE3A6D1BAAC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4215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F07C16-B632-5F4E-BE35-944A6B23D890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120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41613" y="762000"/>
            <a:ext cx="54848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41613" y="1828800"/>
            <a:ext cx="5484812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88645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5886450"/>
            <a:ext cx="1752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79551B"/>
                </a:solidFill>
                <a:latin typeface="+mn-lt"/>
              </a:defRPr>
            </a:lvl1pPr>
          </a:lstStyle>
          <a:p>
            <a:fld id="{00EDD505-5E27-5749-AB9C-B37854DB076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79551B"/>
          </a:solidFill>
          <a:latin typeface="Palatino Linotype" charset="0"/>
          <a:ea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79551B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79551B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79551B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79551B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79551B"/>
          </a:solidFill>
          <a:latin typeface="+mn-lt"/>
          <a:ea typeface="+mn-ea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2133600"/>
            <a:ext cx="5486400" cy="838200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1295400"/>
            <a:ext cx="2438400" cy="2438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43200" y="4724400"/>
            <a:ext cx="556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/>
                </a:solidFill>
              </a:rPr>
              <a:t>ВНЕУЧЕБНАЯ РАБОТА В РГГУ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91200" y="5257800"/>
            <a:ext cx="2698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2019/2020 Учебный год</a:t>
            </a:r>
            <a:endParaRPr lang="ru-RU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033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1430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3E3E5C"/>
                </a:solidFill>
              </a:rPr>
              <a:t>Поощрения</a:t>
            </a:r>
            <a:r>
              <a:rPr lang="en-US" b="1" dirty="0" smtClean="0">
                <a:solidFill>
                  <a:srgbClr val="3E3E5C"/>
                </a:solidFill>
              </a:rPr>
              <a:t>:</a:t>
            </a:r>
            <a:r>
              <a:rPr lang="ru-RU" b="1" dirty="0" smtClean="0">
                <a:solidFill>
                  <a:srgbClr val="3E3E5C"/>
                </a:solidFill>
              </a:rPr>
              <a:t> </a:t>
            </a:r>
            <a:endParaRPr lang="ru-RU" sz="1400" b="1" i="1" dirty="0" smtClean="0">
              <a:solidFill>
                <a:srgbClr val="2E2E4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1524000"/>
            <a:ext cx="7162800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Объявлены </a:t>
            </a:r>
            <a:r>
              <a:rPr lang="ru-RU" dirty="0">
                <a:solidFill>
                  <a:srgbClr val="3E3E5C"/>
                </a:solidFill>
              </a:rPr>
              <a:t>благодарности </a:t>
            </a:r>
            <a:r>
              <a:rPr lang="ru-RU" dirty="0" smtClean="0">
                <a:solidFill>
                  <a:srgbClr val="3E3E5C"/>
                </a:solidFill>
              </a:rPr>
              <a:t>(в том числе с </a:t>
            </a:r>
            <a:r>
              <a:rPr lang="ru-RU" dirty="0">
                <a:solidFill>
                  <a:srgbClr val="3E3E5C"/>
                </a:solidFill>
              </a:rPr>
              <a:t>занесением в личное </a:t>
            </a:r>
            <a:r>
              <a:rPr lang="ru-RU" dirty="0" smtClean="0">
                <a:solidFill>
                  <a:srgbClr val="3E3E5C"/>
                </a:solidFill>
              </a:rPr>
              <a:t>дело студентов)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ru-RU" dirty="0" smtClean="0">
                <a:solidFill>
                  <a:srgbClr val="3E3E5C"/>
                </a:solidFill>
              </a:rPr>
              <a:t> 110</a:t>
            </a:r>
          </a:p>
          <a:p>
            <a:r>
              <a:rPr lang="ru-RU" dirty="0" smtClean="0">
                <a:solidFill>
                  <a:srgbClr val="3E3E5C"/>
                </a:solidFill>
              </a:rPr>
              <a:t>Вручены почетные грамоты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ru-RU" dirty="0" smtClean="0">
                <a:solidFill>
                  <a:srgbClr val="3E3E5C"/>
                </a:solidFill>
              </a:rPr>
              <a:t> 213</a:t>
            </a:r>
          </a:p>
          <a:p>
            <a:endParaRPr lang="ru-RU" dirty="0" smtClean="0">
              <a:solidFill>
                <a:srgbClr val="3E3E5C"/>
              </a:solidFill>
            </a:endParaRPr>
          </a:p>
          <a:p>
            <a:r>
              <a:rPr lang="ru-RU" b="1" dirty="0" smtClean="0">
                <a:solidFill>
                  <a:srgbClr val="3E3E5C"/>
                </a:solidFill>
              </a:rPr>
              <a:t>Взыскания</a:t>
            </a:r>
            <a:r>
              <a:rPr lang="en-US" b="1" dirty="0" smtClean="0">
                <a:solidFill>
                  <a:srgbClr val="3E3E5C"/>
                </a:solidFill>
              </a:rPr>
              <a:t>:</a:t>
            </a:r>
            <a:endParaRPr lang="en-US" dirty="0" smtClean="0">
              <a:solidFill>
                <a:srgbClr val="3E3E5C"/>
              </a:solidFill>
            </a:endParaRPr>
          </a:p>
          <a:p>
            <a:r>
              <a:rPr lang="ru-RU" dirty="0" smtClean="0">
                <a:solidFill>
                  <a:srgbClr val="3E3E5C"/>
                </a:solidFill>
              </a:rPr>
              <a:t>С сентября 201</a:t>
            </a:r>
            <a:r>
              <a:rPr lang="en-US" dirty="0" smtClean="0">
                <a:solidFill>
                  <a:srgbClr val="3E3E5C"/>
                </a:solidFill>
              </a:rPr>
              <a:t>9</a:t>
            </a:r>
            <a:r>
              <a:rPr lang="ru-RU" dirty="0" smtClean="0">
                <a:solidFill>
                  <a:srgbClr val="3E3E5C"/>
                </a:solidFill>
              </a:rPr>
              <a:t> г. </a:t>
            </a:r>
            <a:r>
              <a:rPr lang="ru-RU" dirty="0">
                <a:solidFill>
                  <a:srgbClr val="3E3E5C"/>
                </a:solidFill>
              </a:rPr>
              <a:t>п</a:t>
            </a:r>
            <a:r>
              <a:rPr lang="ru-RU" dirty="0" smtClean="0">
                <a:solidFill>
                  <a:srgbClr val="3E3E5C"/>
                </a:solidFill>
              </a:rPr>
              <a:t>о май 2020 г. дисциплинарной комиссией РГГУ рассмотрено 57 обращений (жалоб) от работников университетских структур и преподавателей</a:t>
            </a:r>
            <a:r>
              <a:rPr lang="en-US" dirty="0" smtClean="0">
                <a:solidFill>
                  <a:srgbClr val="3E3E5C"/>
                </a:solidFill>
              </a:rPr>
              <a:t>. </a:t>
            </a:r>
            <a:endParaRPr lang="ru-RU" dirty="0" smtClean="0">
              <a:solidFill>
                <a:srgbClr val="3E3E5C"/>
              </a:solidFill>
            </a:endParaRPr>
          </a:p>
          <a:p>
            <a:endParaRPr lang="en-US" dirty="0">
              <a:solidFill>
                <a:srgbClr val="3E3E5C"/>
              </a:solidFill>
            </a:endParaRPr>
          </a:p>
          <a:p>
            <a:r>
              <a:rPr lang="ru-RU" dirty="0" smtClean="0">
                <a:solidFill>
                  <a:srgbClr val="3E3E5C"/>
                </a:solidFill>
              </a:rPr>
              <a:t>По итогам рассмотрений</a:t>
            </a:r>
            <a:r>
              <a:rPr lang="en-US" dirty="0">
                <a:solidFill>
                  <a:srgbClr val="3E3E5C"/>
                </a:solidFill>
              </a:rPr>
              <a:t> </a:t>
            </a:r>
            <a:r>
              <a:rPr lang="ru-RU" dirty="0" smtClean="0">
                <a:solidFill>
                  <a:srgbClr val="3E3E5C"/>
                </a:solidFill>
              </a:rPr>
              <a:t>обращений</a:t>
            </a:r>
            <a:r>
              <a:rPr lang="en-US" dirty="0" smtClean="0">
                <a:solidFill>
                  <a:srgbClr val="3E3E5C"/>
                </a:solidFill>
              </a:rPr>
              <a:t>:</a:t>
            </a:r>
            <a:endParaRPr lang="en-US" dirty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3E3E5C"/>
                </a:solidFill>
              </a:rPr>
              <a:t>Объявлены устные замечания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ru-RU" dirty="0" smtClean="0">
                <a:solidFill>
                  <a:srgbClr val="3E3E5C"/>
                </a:solidFill>
              </a:rPr>
              <a:t> 22</a:t>
            </a:r>
            <a:r>
              <a:rPr lang="en-US" dirty="0" smtClean="0">
                <a:solidFill>
                  <a:srgbClr val="3E3E5C"/>
                </a:solidFill>
              </a:rPr>
              <a:t>;</a:t>
            </a:r>
            <a:endParaRPr lang="ru-RU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3E3E5C"/>
                </a:solidFill>
              </a:rPr>
              <a:t>Замечания с внесением в личное дело</a:t>
            </a:r>
            <a:r>
              <a:rPr lang="en-US" dirty="0" smtClean="0">
                <a:solidFill>
                  <a:srgbClr val="3E3E5C"/>
                </a:solidFill>
              </a:rPr>
              <a:t>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en-US" dirty="0" smtClean="0">
                <a:solidFill>
                  <a:srgbClr val="3E3E5C"/>
                </a:solidFill>
              </a:rPr>
              <a:t> </a:t>
            </a:r>
            <a:r>
              <a:rPr lang="ru-RU" dirty="0" smtClean="0">
                <a:solidFill>
                  <a:srgbClr val="3E3E5C"/>
                </a:solidFill>
              </a:rPr>
              <a:t>3</a:t>
            </a:r>
            <a:r>
              <a:rPr lang="en-US" dirty="0" smtClean="0">
                <a:solidFill>
                  <a:srgbClr val="3E3E5C"/>
                </a:solidFill>
              </a:rPr>
              <a:t>;</a:t>
            </a: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3E3E5C"/>
                </a:solidFill>
              </a:rPr>
              <a:t>Объявлены выговоры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ru-RU" dirty="0" smtClean="0">
                <a:solidFill>
                  <a:srgbClr val="3E3E5C"/>
                </a:solidFill>
              </a:rPr>
              <a:t> 17</a:t>
            </a:r>
            <a:r>
              <a:rPr lang="en-US" dirty="0" smtClean="0">
                <a:solidFill>
                  <a:srgbClr val="3E3E5C"/>
                </a:solidFill>
              </a:rPr>
              <a:t>;</a:t>
            </a:r>
            <a:endParaRPr lang="ru-RU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3E3E5C"/>
                </a:solidFill>
              </a:rPr>
              <a:t>Отчислены – 0</a:t>
            </a:r>
            <a:r>
              <a:rPr lang="en-US" dirty="0" smtClean="0">
                <a:solidFill>
                  <a:srgbClr val="3E3E5C"/>
                </a:solidFill>
              </a:rPr>
              <a:t>;</a:t>
            </a:r>
            <a:endParaRPr lang="ru-RU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dirty="0" smtClean="0">
                <a:solidFill>
                  <a:srgbClr val="3E3E5C"/>
                </a:solidFill>
              </a:rPr>
              <a:t>Выселено из общежития в связи с нарушением договора найма жилого помещения </a:t>
            </a:r>
            <a:r>
              <a:rPr lang="mr-IN" dirty="0" smtClean="0">
                <a:solidFill>
                  <a:srgbClr val="3E3E5C"/>
                </a:solidFill>
              </a:rPr>
              <a:t>–</a:t>
            </a:r>
            <a:r>
              <a:rPr lang="ru-RU" dirty="0" smtClean="0">
                <a:solidFill>
                  <a:srgbClr val="3E3E5C"/>
                </a:solidFill>
              </a:rPr>
              <a:t> 2</a:t>
            </a:r>
            <a:r>
              <a:rPr lang="en-US" dirty="0" smtClean="0">
                <a:solidFill>
                  <a:srgbClr val="3E3E5C"/>
                </a:solidFill>
              </a:rPr>
              <a:t>.</a:t>
            </a:r>
            <a:endParaRPr lang="ru-RU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b="1" u="sng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b="1" u="sng" dirty="0">
              <a:solidFill>
                <a:srgbClr val="3E3E5C"/>
              </a:solidFill>
            </a:endParaRPr>
          </a:p>
          <a:p>
            <a:endParaRPr lang="ru-RU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9893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143000"/>
            <a:ext cx="7162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1" dirty="0" smtClean="0">
                <a:solidFill>
                  <a:srgbClr val="2E2E45"/>
                </a:solidFill>
              </a:rPr>
              <a:t>Студенческий спорт</a:t>
            </a:r>
            <a:endParaRPr lang="ru-RU" sz="1600" dirty="0">
              <a:solidFill>
                <a:srgbClr val="2E2E4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ru-RU" b="1" u="sng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b="1" u="sng" dirty="0">
              <a:solidFill>
                <a:srgbClr val="3E3E5C"/>
              </a:solidFill>
            </a:endParaRPr>
          </a:p>
          <a:p>
            <a:endParaRPr lang="ru-RU" dirty="0">
              <a:solidFill>
                <a:srgbClr val="3E3E5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981200"/>
            <a:ext cx="7391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ru-RU" dirty="0"/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66800" y="1447800"/>
            <a:ext cx="7086600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/>
                </a:solidFill>
              </a:rPr>
              <a:t>В РГГУ функционируют 11 сборных студенческих команд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и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13  </a:t>
            </a:r>
            <a:r>
              <a:rPr lang="ru-RU" dirty="0">
                <a:solidFill>
                  <a:schemeClr val="bg2"/>
                </a:solidFill>
              </a:rPr>
              <a:t>спортивно-оздоровительных </a:t>
            </a:r>
            <a:r>
              <a:rPr lang="ru-RU" dirty="0" smtClean="0">
                <a:solidFill>
                  <a:schemeClr val="bg2"/>
                </a:solidFill>
              </a:rPr>
              <a:t>секций</a:t>
            </a:r>
            <a:r>
              <a:rPr lang="ru-RU" dirty="0">
                <a:solidFill>
                  <a:schemeClr val="bg2"/>
                </a:solidFill>
              </a:rPr>
              <a:t> </a:t>
            </a:r>
            <a:r>
              <a:rPr lang="ru-RU" dirty="0" smtClean="0">
                <a:solidFill>
                  <a:schemeClr val="bg2"/>
                </a:solidFill>
              </a:rPr>
              <a:t>по</a:t>
            </a:r>
            <a:r>
              <a:rPr lang="ru-RU" dirty="0">
                <a:solidFill>
                  <a:schemeClr val="bg2"/>
                </a:solidFill>
              </a:rPr>
              <a:t>: </a:t>
            </a:r>
            <a:r>
              <a:rPr lang="ru-RU" dirty="0" smtClean="0">
                <a:solidFill>
                  <a:schemeClr val="bg2"/>
                </a:solidFill>
              </a:rPr>
              <a:t/>
            </a:r>
            <a:br>
              <a:rPr lang="ru-RU" dirty="0" smtClean="0">
                <a:solidFill>
                  <a:schemeClr val="bg2"/>
                </a:solidFill>
              </a:rPr>
            </a:br>
            <a:r>
              <a:rPr lang="ru-RU" sz="2000" i="1" dirty="0" smtClean="0">
                <a:solidFill>
                  <a:schemeClr val="bg2"/>
                </a:solidFill>
              </a:rPr>
              <a:t>волейболу</a:t>
            </a:r>
            <a:r>
              <a:rPr lang="ru-RU" sz="2000" i="1" dirty="0">
                <a:solidFill>
                  <a:schemeClr val="bg2"/>
                </a:solidFill>
              </a:rPr>
              <a:t>, баскетболу, настольному теннису, бадминтону, фрисби, мини-футболу, фитнес-аэробике, шейпингу, </a:t>
            </a:r>
            <a:r>
              <a:rPr lang="ru-RU" sz="2000" i="1" dirty="0" err="1">
                <a:solidFill>
                  <a:schemeClr val="bg2"/>
                </a:solidFill>
              </a:rPr>
              <a:t>чирлидингу</a:t>
            </a:r>
            <a:r>
              <a:rPr lang="ru-RU" sz="2000" i="1" dirty="0">
                <a:solidFill>
                  <a:schemeClr val="bg2"/>
                </a:solidFill>
              </a:rPr>
              <a:t>, плаванию, шахматам, общей физической подготовке с элементами единоборств, специальной (функциональной)физической подготовке</a:t>
            </a:r>
            <a:r>
              <a:rPr lang="ru-RU" sz="2000" dirty="0">
                <a:solidFill>
                  <a:schemeClr val="bg2"/>
                </a:solidFill>
              </a:rPr>
              <a:t>. </a:t>
            </a:r>
            <a:endParaRPr lang="ru-RU" sz="2000" dirty="0">
              <a:solidFill>
                <a:schemeClr val="bg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43000" y="3733800"/>
            <a:ext cx="7086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В текущем учебном году были проведены 16 спортивных массовых соревнований и чемпионатов, число участников </a:t>
            </a:r>
            <a:r>
              <a:rPr lang="en-US" dirty="0" smtClean="0">
                <a:solidFill>
                  <a:srgbClr val="3E3E5C"/>
                </a:solidFill>
              </a:rPr>
              <a:t>~1900</a:t>
            </a:r>
            <a:r>
              <a:rPr lang="ru-RU" dirty="0" smtClean="0">
                <a:solidFill>
                  <a:srgbClr val="3E3E5C"/>
                </a:solidFill>
              </a:rPr>
              <a:t> человек. Подробная информация на сайте </a:t>
            </a:r>
            <a:r>
              <a:rPr lang="en-US" dirty="0" err="1" smtClean="0">
                <a:solidFill>
                  <a:srgbClr val="FF0000"/>
                </a:solidFill>
              </a:rPr>
              <a:t>sport.rggu.ru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3E3E5C"/>
                </a:solidFill>
              </a:rPr>
              <a:t/>
            </a:r>
            <a:br>
              <a:rPr lang="ru-RU" dirty="0" smtClean="0">
                <a:solidFill>
                  <a:srgbClr val="3E3E5C"/>
                </a:solidFill>
              </a:rPr>
            </a:br>
            <a:r>
              <a:rPr lang="ru-RU" dirty="0" smtClean="0">
                <a:solidFill>
                  <a:srgbClr val="3E3E5C"/>
                </a:solidFill>
              </a:rPr>
              <a:t>Завоеваны призовые медали на </a:t>
            </a:r>
            <a:r>
              <a:rPr lang="ru-RU" dirty="0">
                <a:solidFill>
                  <a:srgbClr val="3E3E5C"/>
                </a:solidFill>
              </a:rPr>
              <a:t>ХХХ</a:t>
            </a:r>
            <a:r>
              <a:rPr lang="en-US" dirty="0">
                <a:solidFill>
                  <a:srgbClr val="3E3E5C"/>
                </a:solidFill>
              </a:rPr>
              <a:t>II </a:t>
            </a:r>
            <a:r>
              <a:rPr lang="ru-RU" dirty="0">
                <a:solidFill>
                  <a:srgbClr val="3E3E5C"/>
                </a:solidFill>
              </a:rPr>
              <a:t>Московских студенческих спортивных играх</a:t>
            </a:r>
            <a:r>
              <a:rPr lang="ru-RU" dirty="0">
                <a:solidFill>
                  <a:srgbClr val="3E3E5C"/>
                </a:solidFill>
              </a:rPr>
              <a:t> </a:t>
            </a:r>
            <a:r>
              <a:rPr lang="ru-RU" dirty="0" smtClean="0">
                <a:solidFill>
                  <a:srgbClr val="3E3E5C"/>
                </a:solidFill>
              </a:rPr>
              <a:t>и на </a:t>
            </a:r>
            <a:r>
              <a:rPr lang="ru-RU" dirty="0" err="1">
                <a:solidFill>
                  <a:srgbClr val="3E3E5C"/>
                </a:solidFill>
              </a:rPr>
              <a:t>V</a:t>
            </a:r>
            <a:r>
              <a:rPr lang="ru-RU" dirty="0">
                <a:solidFill>
                  <a:srgbClr val="3E3E5C"/>
                </a:solidFill>
              </a:rPr>
              <a:t> Международном межуниверситетском чемпионате </a:t>
            </a:r>
            <a:r>
              <a:rPr lang="ru-RU" dirty="0" smtClean="0">
                <a:solidFill>
                  <a:srgbClr val="3E3E5C"/>
                </a:solidFill>
              </a:rPr>
              <a:t> </a:t>
            </a:r>
            <a:r>
              <a:rPr lang="ru-RU" dirty="0">
                <a:solidFill>
                  <a:srgbClr val="3E3E5C"/>
                </a:solidFill>
              </a:rPr>
              <a:t>г. Пула (Хорватия) </a:t>
            </a:r>
            <a:r>
              <a:rPr lang="ru-RU" dirty="0" smtClean="0">
                <a:solidFill>
                  <a:srgbClr val="3E3E5C"/>
                </a:solidFill>
              </a:rPr>
              <a:t>(</a:t>
            </a:r>
            <a:r>
              <a:rPr lang="ru-RU" dirty="0" err="1">
                <a:solidFill>
                  <a:srgbClr val="3E3E5C"/>
                </a:solidFill>
              </a:rPr>
              <a:t>World</a:t>
            </a:r>
            <a:r>
              <a:rPr lang="ru-RU" dirty="0">
                <a:solidFill>
                  <a:srgbClr val="3E3E5C"/>
                </a:solidFill>
              </a:rPr>
              <a:t> </a:t>
            </a:r>
            <a:r>
              <a:rPr lang="ru-RU" dirty="0" err="1">
                <a:solidFill>
                  <a:srgbClr val="3E3E5C"/>
                </a:solidFill>
              </a:rPr>
              <a:t>InterUniversities</a:t>
            </a:r>
            <a:r>
              <a:rPr lang="ru-RU" dirty="0">
                <a:solidFill>
                  <a:srgbClr val="3E3E5C"/>
                </a:solidFill>
              </a:rPr>
              <a:t> </a:t>
            </a:r>
            <a:r>
              <a:rPr lang="ru-RU" dirty="0" err="1">
                <a:solidFill>
                  <a:srgbClr val="3E3E5C"/>
                </a:solidFill>
              </a:rPr>
              <a:t>Championship</a:t>
            </a:r>
            <a:r>
              <a:rPr lang="ru-RU" dirty="0" smtClean="0">
                <a:solidFill>
                  <a:srgbClr val="3E3E5C"/>
                </a:solidFill>
              </a:rPr>
              <a:t>).</a:t>
            </a:r>
            <a:endParaRPr lang="ru-RU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45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1430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>
                <a:solidFill>
                  <a:srgbClr val="2E2E45"/>
                </a:solidFill>
              </a:rPr>
              <a:t>Содействие в трудоустройстве и профориентации студентов и выпускников.</a:t>
            </a:r>
            <a:endParaRPr lang="ru-RU" sz="1400" dirty="0">
              <a:solidFill>
                <a:srgbClr val="2E2E4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ru-RU" b="1" u="sng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b="1" u="sng" dirty="0">
              <a:solidFill>
                <a:srgbClr val="3E3E5C"/>
              </a:solidFill>
            </a:endParaRPr>
          </a:p>
          <a:p>
            <a:endParaRPr lang="ru-RU" dirty="0">
              <a:solidFill>
                <a:srgbClr val="3E3E5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981200"/>
            <a:ext cx="73914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E2E45"/>
                </a:solidFill>
              </a:rPr>
              <a:t>Реализуются </a:t>
            </a:r>
            <a:r>
              <a:rPr lang="ru-RU" b="1" dirty="0">
                <a:solidFill>
                  <a:srgbClr val="2E2E45"/>
                </a:solidFill>
              </a:rPr>
              <a:t>следующие мероприятия</a:t>
            </a:r>
            <a:r>
              <a:rPr lang="ru-RU" b="1" dirty="0" smtClean="0">
                <a:solidFill>
                  <a:srgbClr val="2E2E45"/>
                </a:solidFill>
              </a:rPr>
              <a:t>:</a:t>
            </a:r>
          </a:p>
          <a:p>
            <a:endParaRPr lang="ru-RU" b="1" dirty="0">
              <a:solidFill>
                <a:srgbClr val="2E2E45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дни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карьеры и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Ярмарки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вакансий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РГГУ;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тренинги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, мастер-классы и лекции на темы успешного трудоустройства;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консультационная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работа и содействие в трудоустройстве студентам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с ограниченными возможностями;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проведение </a:t>
            </a:r>
            <a:r>
              <a:rPr lang="ru-RU" dirty="0">
                <a:solidFill>
                  <a:schemeClr val="bg2">
                    <a:lumMod val="75000"/>
                  </a:schemeClr>
                </a:solidFill>
              </a:rPr>
              <a:t>мониторинга развития карьеры выпускников университета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Оказано 373 индивидуальных консультаций по трудоустройству. Более 1000 студентов приняли участие в Дне карьеры РГГУ.</a:t>
            </a: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ru-RU" dirty="0"/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886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143000"/>
            <a:ext cx="7162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rgbClr val="2E2E45"/>
                </a:solidFill>
              </a:rPr>
              <a:t>Психологическая поддержка студентов</a:t>
            </a:r>
            <a:endParaRPr lang="ru-RU" sz="2000" dirty="0">
              <a:solidFill>
                <a:srgbClr val="2E2E45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600200"/>
            <a:ext cx="7162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endParaRPr lang="ru-RU" b="1" u="sng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endParaRPr lang="ru-RU" b="1" u="sng" dirty="0">
              <a:solidFill>
                <a:srgbClr val="3E3E5C"/>
              </a:solidFill>
            </a:endParaRPr>
          </a:p>
          <a:p>
            <a:endParaRPr lang="ru-RU" dirty="0">
              <a:solidFill>
                <a:srgbClr val="3E3E5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981200"/>
            <a:ext cx="73914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2E2E45"/>
                </a:solidFill>
              </a:rPr>
              <a:t>С сентября 2019г. по май 2020г.:</a:t>
            </a:r>
          </a:p>
          <a:p>
            <a:endParaRPr lang="ru-RU" b="1" dirty="0">
              <a:solidFill>
                <a:srgbClr val="2E2E45"/>
              </a:solidFill>
            </a:endParaRPr>
          </a:p>
          <a:p>
            <a:pPr marL="285750" lvl="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Проведено консультаций - 876;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2E2E45"/>
                </a:solidFill>
              </a:rPr>
              <a:t>Из них дистанционно </a:t>
            </a:r>
            <a:r>
              <a:rPr lang="ru-RU" dirty="0">
                <a:solidFill>
                  <a:srgbClr val="2E2E45"/>
                </a:solidFill>
              </a:rPr>
              <a:t>(онлайн) в период пандемии – </a:t>
            </a:r>
            <a:r>
              <a:rPr lang="ru-RU" dirty="0" smtClean="0">
                <a:solidFill>
                  <a:srgbClr val="2E2E45"/>
                </a:solidFill>
              </a:rPr>
              <a:t>155;</a:t>
            </a:r>
            <a:endParaRPr lang="ru-RU" dirty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Работает комната психологической поддержки в студенческом общежитии;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solidFill>
                  <a:srgbClr val="2E2E45"/>
                </a:solidFill>
              </a:rPr>
              <a:t>Совместно с ИП РГГУ подготовлено и проведено </a:t>
            </a:r>
            <a:r>
              <a:rPr lang="ru-RU" dirty="0">
                <a:solidFill>
                  <a:srgbClr val="2E2E45"/>
                </a:solidFill>
              </a:rPr>
              <a:t>социально-психологическое тестирование </a:t>
            </a:r>
            <a:r>
              <a:rPr lang="ru-RU" dirty="0" smtClean="0">
                <a:solidFill>
                  <a:srgbClr val="2E2E45"/>
                </a:solidFill>
              </a:rPr>
              <a:t>обучающихся (приказ </a:t>
            </a:r>
            <a:r>
              <a:rPr lang="ru-RU" dirty="0" err="1" smtClean="0">
                <a:solidFill>
                  <a:srgbClr val="2E2E45"/>
                </a:solidFill>
              </a:rPr>
              <a:t>Минобрнауки</a:t>
            </a:r>
            <a:r>
              <a:rPr lang="ru-RU" dirty="0" smtClean="0">
                <a:solidFill>
                  <a:srgbClr val="2E2E45"/>
                </a:solidFill>
              </a:rPr>
              <a:t> РФ)</a:t>
            </a: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;</a:t>
            </a:r>
            <a:endParaRPr lang="ru-RU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C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оздан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 сайт и страница </a:t>
            </a:r>
            <a:r>
              <a:rPr lang="ru-RU" dirty="0" err="1" smtClean="0">
                <a:solidFill>
                  <a:schemeClr val="bg2">
                    <a:lumMod val="75000"/>
                  </a:schemeClr>
                </a:solidFill>
              </a:rPr>
              <a:t>Вконтакте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</a:rPr>
              <a:t>, приступили к проведению групповых психологических тренингов для студентов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endParaRPr lang="ru-RU" dirty="0">
              <a:solidFill>
                <a:schemeClr val="bg2">
                  <a:lumMod val="75000"/>
                </a:schemeClr>
              </a:solidFill>
            </a:endParaRPr>
          </a:p>
          <a:p>
            <a:pPr lvl="0"/>
            <a:endParaRPr lang="ru-RU" dirty="0"/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  <a:p>
            <a:endParaRPr lang="ru-RU" b="1" dirty="0" smtClean="0">
              <a:solidFill>
                <a:srgbClr val="2E2E45"/>
              </a:solidFill>
            </a:endParaRPr>
          </a:p>
          <a:p>
            <a:endParaRPr lang="ru-RU" b="1" dirty="0">
              <a:solidFill>
                <a:srgbClr val="2E2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7951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584" y="1143000"/>
            <a:ext cx="7402016" cy="4374232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743200" y="2133600"/>
            <a:ext cx="5486400" cy="457200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6" name="Изображение 5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899592" y="1219200"/>
            <a:ext cx="7416824" cy="6124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400" dirty="0" smtClean="0">
              <a:solidFill>
                <a:srgbClr val="2E2E4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Повышение квалификации </a:t>
            </a:r>
            <a:r>
              <a:rPr lang="ru-RU" sz="1400" dirty="0">
                <a:solidFill>
                  <a:srgbClr val="2E2E45"/>
                </a:solidFill>
              </a:rPr>
              <a:t>сотрудников, отвечающих за </a:t>
            </a:r>
            <a:r>
              <a:rPr lang="ru-RU" sz="1400" dirty="0" smtClean="0">
                <a:solidFill>
                  <a:srgbClr val="2E2E45"/>
                </a:solidFill>
              </a:rPr>
              <a:t>воспитательную работу в учебных подразделениях</a:t>
            </a:r>
            <a:r>
              <a:rPr lang="en-US" sz="1400" dirty="0" smtClean="0">
                <a:solidFill>
                  <a:srgbClr val="2E2E45"/>
                </a:solidFill>
              </a:rPr>
              <a:t>;</a:t>
            </a:r>
            <a:endParaRPr lang="ru-RU" sz="1400" dirty="0" smtClean="0">
              <a:solidFill>
                <a:srgbClr val="2E2E4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1400" dirty="0">
                <a:solidFill>
                  <a:srgbClr val="2E2E45"/>
                </a:solidFill>
              </a:rPr>
              <a:t>Усиление воспитательной роли преподавателя, стимулирование преподавателей, ведущих </a:t>
            </a:r>
            <a:r>
              <a:rPr lang="ru-RU" sz="1400" dirty="0" err="1">
                <a:solidFill>
                  <a:srgbClr val="2E2E45"/>
                </a:solidFill>
              </a:rPr>
              <a:t>внеучебную</a:t>
            </a:r>
            <a:r>
              <a:rPr lang="ru-RU" sz="1400" dirty="0">
                <a:solidFill>
                  <a:srgbClr val="2E2E45"/>
                </a:solidFill>
              </a:rPr>
              <a:t> воспитательную работу со студентами</a:t>
            </a:r>
            <a:r>
              <a:rPr lang="ru-RU" sz="1400" dirty="0" smtClean="0">
                <a:solidFill>
                  <a:srgbClr val="2E2E45"/>
                </a:solidFill>
              </a:rPr>
              <a:t>.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Введение </a:t>
            </a:r>
            <a:r>
              <a:rPr lang="ru-RU" sz="1400" dirty="0">
                <a:solidFill>
                  <a:srgbClr val="2E2E45"/>
                </a:solidFill>
              </a:rPr>
              <a:t>института кураторов на вечернем и заочном отделениях (</a:t>
            </a:r>
            <a:r>
              <a:rPr lang="ru-RU" sz="1400" dirty="0" smtClean="0">
                <a:solidFill>
                  <a:srgbClr val="2E2E45"/>
                </a:solidFill>
              </a:rPr>
              <a:t>возможно, </a:t>
            </a:r>
            <a:r>
              <a:rPr lang="ru-RU" sz="1400" dirty="0">
                <a:solidFill>
                  <a:srgbClr val="2E2E45"/>
                </a:solidFill>
              </a:rPr>
              <a:t>не </a:t>
            </a:r>
            <a:r>
              <a:rPr lang="ru-RU" sz="1400" dirty="0" smtClean="0">
                <a:solidFill>
                  <a:srgbClr val="2E2E45"/>
                </a:solidFill>
              </a:rPr>
              <a:t>во </a:t>
            </a:r>
            <a:r>
              <a:rPr lang="ru-RU" sz="1400" dirty="0">
                <a:solidFill>
                  <a:srgbClr val="2E2E45"/>
                </a:solidFill>
              </a:rPr>
              <a:t>всех </a:t>
            </a:r>
            <a:r>
              <a:rPr lang="ru-RU" sz="1400" dirty="0" smtClean="0">
                <a:solidFill>
                  <a:srgbClr val="2E2E45"/>
                </a:solidFill>
              </a:rPr>
              <a:t>учебных подразделениях); 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Позиционирование студенческой жизни и жизни факультета в </a:t>
            </a:r>
            <a:r>
              <a:rPr lang="ru-RU" sz="1400" dirty="0">
                <a:solidFill>
                  <a:srgbClr val="2E2E45"/>
                </a:solidFill>
              </a:rPr>
              <a:t>соц. сетях. </a:t>
            </a:r>
            <a:endParaRPr lang="en-US" sz="1400" dirty="0" smtClean="0">
              <a:solidFill>
                <a:srgbClr val="2E2E45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Улучшение качества проводимых</a:t>
            </a:r>
            <a:r>
              <a:rPr lang="en-US" sz="1400" dirty="0" smtClean="0">
                <a:solidFill>
                  <a:srgbClr val="2E2E45"/>
                </a:solidFill>
              </a:rPr>
              <a:t> </a:t>
            </a:r>
            <a:r>
              <a:rPr lang="ru-RU" sz="1400" dirty="0" smtClean="0">
                <a:solidFill>
                  <a:srgbClr val="2E2E45"/>
                </a:solidFill>
              </a:rPr>
              <a:t>студенческих мероприятий, их проведение в межфакультетском/межвузовском формате.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Мотивация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студентов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к участию во </a:t>
            </a:r>
            <a:r>
              <a:rPr lang="ru-RU" sz="1400" dirty="0" err="1">
                <a:solidFill>
                  <a:schemeClr val="bg1">
                    <a:lumMod val="50000"/>
                  </a:schemeClr>
                </a:solidFill>
              </a:rPr>
              <a:t>внеучебных</a:t>
            </a:r>
            <a:r>
              <a:rPr lang="ru-RU" sz="1400" dirty="0">
                <a:solidFill>
                  <a:schemeClr val="bg1">
                    <a:lumMod val="50000"/>
                  </a:schemeClr>
                </a:solidFill>
              </a:rPr>
              <a:t> мероприятиях 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университета/факультета, расширение возможностей стимулирования обучающихся, организующих мероприятия или принимающих в них участие на постоянной основе (особенно студентов договорной формы обучения)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Улучшение качества и увеличение количества встреч/коммуникаций между студентами и администрацией факультетов (не менее 2 раз в семестр);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Увеличение аудиторного фонда для </a:t>
            </a:r>
            <a:r>
              <a:rPr lang="ru-RU" sz="1400" dirty="0" err="1" smtClean="0">
                <a:solidFill>
                  <a:schemeClr val="bg1">
                    <a:lumMod val="50000"/>
                  </a:schemeClr>
                </a:solidFill>
              </a:rPr>
              <a:t>внеучебных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мероприятий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chemeClr val="bg1">
                    <a:lumMod val="50000"/>
                  </a:schemeClr>
                </a:solidFill>
              </a:rPr>
              <a:t>Увеличение количества выездных студенческих мероприятий/тренингов, спортивных сборов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;</a:t>
            </a:r>
            <a:endParaRPr lang="ru-RU" sz="14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Активизация работы с </a:t>
            </a:r>
            <a:r>
              <a:rPr lang="ru-RU" sz="1400" dirty="0">
                <a:solidFill>
                  <a:srgbClr val="2E2E45"/>
                </a:solidFill>
              </a:rPr>
              <a:t>иностранными студентами, </a:t>
            </a:r>
            <a:r>
              <a:rPr lang="ru-RU" sz="1400" dirty="0" smtClean="0">
                <a:solidFill>
                  <a:srgbClr val="2E2E45"/>
                </a:solidFill>
              </a:rPr>
              <a:t>особенно с проживающими </a:t>
            </a:r>
            <a:r>
              <a:rPr lang="ru-RU" sz="1400" dirty="0">
                <a:solidFill>
                  <a:srgbClr val="2E2E45"/>
                </a:solidFill>
              </a:rPr>
              <a:t>в </a:t>
            </a:r>
            <a:r>
              <a:rPr lang="ru-RU" sz="1400" dirty="0" smtClean="0">
                <a:solidFill>
                  <a:srgbClr val="2E2E45"/>
                </a:solidFill>
              </a:rPr>
              <a:t>общежитиях РГГУ. Мотивация их к участию в студенческой жизни университета;</a:t>
            </a:r>
          </a:p>
          <a:p>
            <a:pPr marL="342900" indent="-342900">
              <a:buFont typeface="Arial"/>
              <a:buChar char="•"/>
            </a:pPr>
            <a:r>
              <a:rPr lang="ru-RU" sz="1400" dirty="0" smtClean="0">
                <a:solidFill>
                  <a:srgbClr val="2E2E45"/>
                </a:solidFill>
              </a:rPr>
              <a:t>Возобновление конкурса внутренних </a:t>
            </a:r>
            <a:r>
              <a:rPr lang="ru-RU" sz="1400" dirty="0" err="1" smtClean="0">
                <a:solidFill>
                  <a:srgbClr val="2E2E45"/>
                </a:solidFill>
              </a:rPr>
              <a:t>внеучебных</a:t>
            </a:r>
            <a:r>
              <a:rPr lang="ru-RU" sz="1400" dirty="0" smtClean="0">
                <a:solidFill>
                  <a:srgbClr val="2E2E45"/>
                </a:solidFill>
              </a:rPr>
              <a:t> грантов «</a:t>
            </a:r>
            <a:r>
              <a:rPr lang="ru-RU" sz="1400" dirty="0" err="1" smtClean="0">
                <a:solidFill>
                  <a:srgbClr val="2E2E45"/>
                </a:solidFill>
              </a:rPr>
              <a:t>Краш</a:t>
            </a:r>
            <a:r>
              <a:rPr lang="ru-RU" sz="1400" dirty="0" smtClean="0">
                <a:solidFill>
                  <a:srgbClr val="2E2E45"/>
                </a:solidFill>
              </a:rPr>
              <a:t>-тест РГГУ» для студенческих проектов;</a:t>
            </a:r>
          </a:p>
          <a:p>
            <a:pPr marL="342900" indent="-342900">
              <a:buFont typeface="Arial"/>
              <a:buChar char="•"/>
            </a:pPr>
            <a:endParaRPr lang="en-US" sz="1400" b="1" dirty="0" smtClean="0">
              <a:solidFill>
                <a:srgbClr val="2E2E45"/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342900" indent="-342900" algn="just">
              <a:buFont typeface="Arial"/>
              <a:buChar char="•"/>
            </a:pPr>
            <a:endParaRPr lang="ru-RU" sz="14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ru-RU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3000" y="76200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2"/>
                </a:solidFill>
              </a:rPr>
              <a:t>Задачи и меры по совершенствованию </a:t>
            </a:r>
            <a:r>
              <a:rPr lang="ru-RU" b="1" dirty="0" err="1" smtClean="0">
                <a:solidFill>
                  <a:schemeClr val="bg2"/>
                </a:solidFill>
              </a:rPr>
              <a:t>внеучебной</a:t>
            </a:r>
            <a:r>
              <a:rPr lang="ru-RU" b="1" dirty="0" smtClean="0">
                <a:solidFill>
                  <a:schemeClr val="bg2"/>
                </a:solidFill>
              </a:rPr>
              <a:t> работы, требующие внимания/поддержки</a:t>
            </a:r>
            <a:r>
              <a:rPr lang="en-US" b="1" dirty="0" smtClean="0">
                <a:solidFill>
                  <a:schemeClr val="bg2"/>
                </a:solidFill>
              </a:rPr>
              <a:t>:</a:t>
            </a:r>
            <a:endParaRPr lang="ru-RU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5190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43200" y="2133600"/>
            <a:ext cx="5486400" cy="838200"/>
          </a:xfrm>
        </p:spPr>
        <p:txBody>
          <a:bodyPr/>
          <a:lstStyle/>
          <a:p>
            <a:r>
              <a:rPr lang="ru-RU"/>
              <a:t/>
            </a:r>
            <a:br>
              <a:rPr lang="ru-RU"/>
            </a:br>
            <a:endParaRPr lang="ru-RU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  <a:p>
            <a:endParaRPr lang="ru-RU"/>
          </a:p>
        </p:txBody>
      </p:sp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762000"/>
            <a:ext cx="2438400" cy="2438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819400" y="4038600"/>
            <a:ext cx="54250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161616"/>
                </a:solidFill>
              </a:rPr>
              <a:t>СПАСИБО ЗА </a:t>
            </a:r>
            <a:r>
              <a:rPr lang="ru-RU" sz="3200" smtClean="0">
                <a:solidFill>
                  <a:srgbClr val="161616"/>
                </a:solidFill>
              </a:rPr>
              <a:t>ВНИМАНИЕ!</a:t>
            </a:r>
            <a:endParaRPr lang="ru-RU" sz="3200" dirty="0" smtClean="0">
              <a:solidFill>
                <a:srgbClr val="16161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251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90600" y="15240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2"/>
                </a:solidFill>
              </a:rPr>
              <a:t> </a:t>
            </a:r>
            <a:r>
              <a:rPr lang="ru-RU" sz="2400" b="1" dirty="0" smtClean="0">
                <a:solidFill>
                  <a:schemeClr val="bg2"/>
                </a:solidFill>
              </a:rPr>
              <a:t>Количество обучающихся в РГГУ</a:t>
            </a:r>
            <a:r>
              <a:rPr lang="en-US" sz="2400" b="1" dirty="0" smtClean="0">
                <a:solidFill>
                  <a:schemeClr val="bg2"/>
                </a:solidFill>
              </a:rPr>
              <a:t>: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81600" y="5791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E3E5C"/>
                </a:solidFill>
              </a:rPr>
              <a:t>*</a:t>
            </a:r>
            <a:r>
              <a:rPr lang="ru-RU" i="1" dirty="0">
                <a:solidFill>
                  <a:srgbClr val="3E3E5C"/>
                </a:solidFill>
              </a:rPr>
              <a:t>Д</a:t>
            </a:r>
            <a:r>
              <a:rPr lang="ru-RU" i="1" dirty="0" smtClean="0">
                <a:solidFill>
                  <a:srgbClr val="3E3E5C"/>
                </a:solidFill>
              </a:rPr>
              <a:t>анные на 25.05.2020 г.</a:t>
            </a:r>
            <a:endParaRPr lang="ru-RU" i="1" dirty="0">
              <a:solidFill>
                <a:srgbClr val="3E3E5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2209800"/>
            <a:ext cx="519825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3E3E5C"/>
                </a:solidFill>
              </a:rPr>
              <a:t>Всего: </a:t>
            </a:r>
            <a:r>
              <a:rPr lang="ru-RU" sz="2400" b="1" dirty="0" smtClean="0">
                <a:solidFill>
                  <a:srgbClr val="FF0000"/>
                </a:solidFill>
              </a:rPr>
              <a:t>14228</a:t>
            </a:r>
            <a:endParaRPr lang="ru-RU" sz="2400" b="1" dirty="0">
              <a:solidFill>
                <a:srgbClr val="FF0000"/>
              </a:solidFill>
            </a:endParaRPr>
          </a:p>
          <a:p>
            <a:endParaRPr lang="ru-RU" sz="2400" b="1" dirty="0">
              <a:solidFill>
                <a:srgbClr val="3E3E5C"/>
              </a:solidFill>
            </a:endParaRPr>
          </a:p>
          <a:p>
            <a:r>
              <a:rPr lang="ru-RU" sz="2400" b="1" dirty="0" smtClean="0">
                <a:solidFill>
                  <a:srgbClr val="3E3E5C"/>
                </a:solidFill>
              </a:rPr>
              <a:t>Очная форма обучения: </a:t>
            </a:r>
            <a:r>
              <a:rPr lang="ru-RU" sz="2400" b="1" dirty="0" smtClean="0">
                <a:solidFill>
                  <a:srgbClr val="FF0000"/>
                </a:solidFill>
              </a:rPr>
              <a:t>7833</a:t>
            </a:r>
          </a:p>
          <a:p>
            <a:pPr marL="1200150" lvl="2" indent="-285750">
              <a:buFont typeface="Arial"/>
              <a:buChar char="•"/>
            </a:pPr>
            <a:r>
              <a:rPr lang="ru-RU" sz="2400" b="1" dirty="0" err="1" smtClean="0">
                <a:solidFill>
                  <a:srgbClr val="3E3E5C"/>
                </a:solidFill>
              </a:rPr>
              <a:t>Бакалавриат</a:t>
            </a:r>
            <a:r>
              <a:rPr lang="ru-RU" sz="2400" b="1" dirty="0" smtClean="0">
                <a:solidFill>
                  <a:srgbClr val="3E3E5C"/>
                </a:solidFill>
              </a:rPr>
              <a:t> </a:t>
            </a:r>
            <a:r>
              <a:rPr lang="mr-IN" sz="2400" b="1" dirty="0" smtClean="0">
                <a:solidFill>
                  <a:srgbClr val="3E3E5C"/>
                </a:solidFill>
              </a:rPr>
              <a:t>–</a:t>
            </a:r>
            <a:r>
              <a:rPr lang="ru-RU" sz="2400" b="1" dirty="0" smtClean="0">
                <a:solidFill>
                  <a:srgbClr val="3E3E5C"/>
                </a:solidFill>
              </a:rPr>
              <a:t> 5994</a:t>
            </a:r>
          </a:p>
          <a:p>
            <a:pPr marL="1200150" lvl="2" indent="-285750">
              <a:buFont typeface="Arial"/>
              <a:buChar char="•"/>
            </a:pPr>
            <a:r>
              <a:rPr lang="ru-RU" sz="2400" b="1" dirty="0" smtClean="0">
                <a:solidFill>
                  <a:srgbClr val="3E3E5C"/>
                </a:solidFill>
              </a:rPr>
              <a:t>Магистратура </a:t>
            </a:r>
            <a:r>
              <a:rPr lang="mr-IN" sz="2400" b="1" dirty="0" smtClean="0">
                <a:solidFill>
                  <a:srgbClr val="3E3E5C"/>
                </a:solidFill>
              </a:rPr>
              <a:t>–</a:t>
            </a:r>
            <a:r>
              <a:rPr lang="ru-RU" sz="2400" b="1" dirty="0" smtClean="0">
                <a:solidFill>
                  <a:srgbClr val="3E3E5C"/>
                </a:solidFill>
              </a:rPr>
              <a:t> 1108</a:t>
            </a:r>
          </a:p>
          <a:p>
            <a:pPr marL="1200150" lvl="2" indent="-285750">
              <a:buFont typeface="Arial"/>
              <a:buChar char="•"/>
            </a:pPr>
            <a:r>
              <a:rPr lang="ru-RU" sz="2400" b="1" dirty="0" err="1" smtClean="0">
                <a:solidFill>
                  <a:srgbClr val="3E3E5C"/>
                </a:solidFill>
              </a:rPr>
              <a:t>Специалитет</a:t>
            </a:r>
            <a:r>
              <a:rPr lang="ru-RU" sz="2400" b="1" dirty="0" smtClean="0">
                <a:solidFill>
                  <a:srgbClr val="3E3E5C"/>
                </a:solidFill>
              </a:rPr>
              <a:t> </a:t>
            </a:r>
            <a:r>
              <a:rPr lang="mr-IN" sz="2400" b="1" dirty="0" smtClean="0">
                <a:solidFill>
                  <a:srgbClr val="3E3E5C"/>
                </a:solidFill>
              </a:rPr>
              <a:t>–</a:t>
            </a:r>
            <a:r>
              <a:rPr lang="ru-RU" sz="2400" b="1" dirty="0" smtClean="0">
                <a:solidFill>
                  <a:srgbClr val="3E3E5C"/>
                </a:solidFill>
              </a:rPr>
              <a:t> 731</a:t>
            </a:r>
            <a:endParaRPr lang="ru-RU" sz="2400" b="1" dirty="0">
              <a:solidFill>
                <a:srgbClr val="3E3E5C"/>
              </a:solidFill>
            </a:endParaRPr>
          </a:p>
          <a:p>
            <a:pPr lvl="2"/>
            <a:endParaRPr lang="ru-RU" sz="2400" b="1" dirty="0" smtClean="0">
              <a:solidFill>
                <a:srgbClr val="3E3E5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14726" y="4191000"/>
            <a:ext cx="596727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400" b="1" dirty="0">
              <a:solidFill>
                <a:srgbClr val="3E3E5C"/>
              </a:solidFill>
            </a:endParaRPr>
          </a:p>
          <a:p>
            <a:r>
              <a:rPr lang="ru-RU" sz="2400" b="1" dirty="0" smtClean="0">
                <a:solidFill>
                  <a:srgbClr val="3E3E5C"/>
                </a:solidFill>
              </a:rPr>
              <a:t>Очно-заочная форма обучения: </a:t>
            </a:r>
            <a:r>
              <a:rPr lang="ru-RU" sz="2400" b="1" dirty="0" smtClean="0">
                <a:solidFill>
                  <a:srgbClr val="FF0000"/>
                </a:solidFill>
              </a:rPr>
              <a:t>2589</a:t>
            </a:r>
          </a:p>
          <a:p>
            <a:r>
              <a:rPr lang="ru-RU" sz="2400" b="1" dirty="0" smtClean="0">
                <a:solidFill>
                  <a:srgbClr val="3E3E5C"/>
                </a:solidFill>
              </a:rPr>
              <a:t>Заочная форма обуч</a:t>
            </a:r>
            <a:r>
              <a:rPr lang="ru-RU" sz="2400" b="1" dirty="0">
                <a:solidFill>
                  <a:srgbClr val="3E3E5C"/>
                </a:solidFill>
              </a:rPr>
              <a:t>е</a:t>
            </a:r>
            <a:r>
              <a:rPr lang="ru-RU" sz="2400" b="1" dirty="0" smtClean="0">
                <a:solidFill>
                  <a:srgbClr val="3E3E5C"/>
                </a:solidFill>
              </a:rPr>
              <a:t>ния</a:t>
            </a:r>
            <a:r>
              <a:rPr lang="en-US" sz="2400" b="1" dirty="0" smtClean="0">
                <a:solidFill>
                  <a:srgbClr val="3E3E5C"/>
                </a:solidFill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r>
              <a:rPr lang="ru-RU" sz="2400" b="1" dirty="0" smtClean="0">
                <a:solidFill>
                  <a:srgbClr val="FF0000"/>
                </a:solidFill>
              </a:rPr>
              <a:t>806</a:t>
            </a:r>
          </a:p>
        </p:txBody>
      </p:sp>
    </p:spTree>
    <p:extLst>
      <p:ext uri="{BB962C8B-B14F-4D97-AF65-F5344CB8AC3E}">
        <p14:creationId xmlns:p14="http://schemas.microsoft.com/office/powerpoint/2010/main" val="1637950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295400" y="762000"/>
            <a:ext cx="5791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ВНЕУЧЕБНАЯ РАБОТА 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1676400"/>
            <a:ext cx="72390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ru-RU" sz="2800" dirty="0" smtClean="0">
                <a:solidFill>
                  <a:srgbClr val="3E3E5C"/>
                </a:solidFill>
              </a:rPr>
              <a:t>Социально-экономическое направление</a:t>
            </a:r>
          </a:p>
          <a:p>
            <a:pPr algn="just"/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   	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-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</a:rPr>
              <a:t>стипендии и иные выплаты студентам;</a:t>
            </a:r>
            <a:endParaRPr lang="ru-RU" sz="1600" b="1" dirty="0">
              <a:solidFill>
                <a:schemeClr val="bg2">
                  <a:lumMod val="75000"/>
                </a:schemeClr>
              </a:solidFill>
            </a:endParaRPr>
          </a:p>
          <a:p>
            <a:pPr algn="just"/>
            <a:r>
              <a:rPr lang="ru-RU" sz="1600" b="1" dirty="0" smtClean="0">
                <a:solidFill>
                  <a:schemeClr val="bg2">
                    <a:lumMod val="75000"/>
                  </a:schemeClr>
                </a:solidFill>
              </a:rPr>
              <a:t>	-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ru-RU" sz="1600" b="1" i="1" dirty="0">
                <a:solidFill>
                  <a:schemeClr val="bg2">
                    <a:lumMod val="75000"/>
                  </a:schemeClr>
                </a:solidFill>
              </a:rPr>
              <a:t>общежитие для иногородних студентов</a:t>
            </a:r>
            <a:r>
              <a:rPr lang="ru-RU" sz="1600" b="1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  <a:endParaRPr lang="ru-RU" sz="2800" dirty="0" smtClean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2800" dirty="0" err="1" smtClean="0">
                <a:solidFill>
                  <a:srgbClr val="2E2E45"/>
                </a:solidFill>
              </a:rPr>
              <a:t>Внеучебная</a:t>
            </a:r>
            <a:r>
              <a:rPr lang="ru-RU" sz="2800" dirty="0" smtClean="0">
                <a:solidFill>
                  <a:srgbClr val="2E2E45"/>
                </a:solidFill>
              </a:rPr>
              <a:t> воспитательная работа</a:t>
            </a: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гражданско-патриотическое воспитание;</a:t>
            </a:r>
            <a:endParaRPr lang="ru-RU" sz="1600" b="1" dirty="0">
              <a:solidFill>
                <a:srgbClr val="2E2E45"/>
              </a:solidFill>
            </a:endParaRP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противодействие негативным проявлениям в </a:t>
            </a:r>
            <a:r>
              <a:rPr lang="ru-RU" sz="1600" b="1" i="1" dirty="0" smtClean="0">
                <a:solidFill>
                  <a:srgbClr val="2E2E45"/>
                </a:solidFill>
              </a:rPr>
              <a:t>	молодежной </a:t>
            </a:r>
            <a:r>
              <a:rPr lang="ru-RU" sz="1600" b="1" i="1" dirty="0">
                <a:solidFill>
                  <a:srgbClr val="2E2E45"/>
                </a:solidFill>
              </a:rPr>
              <a:t>среде;</a:t>
            </a:r>
            <a:endParaRPr lang="ru-RU" sz="1600" b="1" dirty="0">
              <a:solidFill>
                <a:srgbClr val="2E2E45"/>
              </a:solidFill>
            </a:endParaRP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культурно-творческая деятельность;</a:t>
            </a:r>
            <a:endParaRPr lang="ru-RU" sz="1600" b="1" dirty="0">
              <a:solidFill>
                <a:srgbClr val="2E2E45"/>
              </a:solidFill>
            </a:endParaRP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развитие студенческого самоуправления;</a:t>
            </a:r>
            <a:endParaRPr lang="ru-RU" sz="1600" b="1" dirty="0">
              <a:solidFill>
                <a:srgbClr val="2E2E45"/>
              </a:solidFill>
            </a:endParaRP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адаптация первокурсников к студенческой жизни;</a:t>
            </a:r>
            <a:endParaRPr lang="ru-RU" sz="1600" b="1" dirty="0">
              <a:solidFill>
                <a:srgbClr val="2E2E45"/>
              </a:solidFill>
            </a:endParaRPr>
          </a:p>
          <a:p>
            <a:r>
              <a:rPr lang="ru-RU" sz="1600" b="1" i="1" dirty="0" smtClean="0">
                <a:solidFill>
                  <a:srgbClr val="2E2E45"/>
                </a:solidFill>
              </a:rPr>
              <a:t>	- </a:t>
            </a:r>
            <a:r>
              <a:rPr lang="ru-RU" sz="1600" b="1" i="1" dirty="0">
                <a:solidFill>
                  <a:srgbClr val="2E2E45"/>
                </a:solidFill>
              </a:rPr>
              <a:t>содействие в трудоустройстве и профориентации </a:t>
            </a:r>
            <a:r>
              <a:rPr lang="ru-RU" sz="1600" b="1" i="1" dirty="0" smtClean="0">
                <a:solidFill>
                  <a:srgbClr val="2E2E45"/>
                </a:solidFill>
              </a:rPr>
              <a:t>	студентов </a:t>
            </a:r>
            <a:r>
              <a:rPr lang="ru-RU" sz="1600" b="1" i="1" dirty="0">
                <a:solidFill>
                  <a:srgbClr val="2E2E45"/>
                </a:solidFill>
              </a:rPr>
              <a:t>и выпускников</a:t>
            </a:r>
            <a:r>
              <a:rPr lang="ru-RU" sz="1600" b="1" i="1" dirty="0" smtClean="0">
                <a:solidFill>
                  <a:srgbClr val="2E2E45"/>
                </a:solidFill>
              </a:rPr>
              <a:t>.</a:t>
            </a:r>
            <a:endParaRPr lang="ru-RU" sz="2800" dirty="0">
              <a:solidFill>
                <a:srgbClr val="3E3E5C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ru-RU" sz="2800" dirty="0">
                <a:solidFill>
                  <a:srgbClr val="3E3E5C"/>
                </a:solidFill>
              </a:rPr>
              <a:t>Студенческий </a:t>
            </a:r>
            <a:r>
              <a:rPr lang="ru-RU" sz="2800" dirty="0" smtClean="0">
                <a:solidFill>
                  <a:srgbClr val="3E3E5C"/>
                </a:solidFill>
              </a:rPr>
              <a:t>спорт</a:t>
            </a:r>
            <a:br>
              <a:rPr lang="ru-RU" sz="2800" dirty="0" smtClean="0">
                <a:solidFill>
                  <a:srgbClr val="3E3E5C"/>
                </a:solidFill>
              </a:rPr>
            </a:br>
            <a:r>
              <a:rPr lang="ru-RU" sz="2800" dirty="0" smtClean="0">
                <a:solidFill>
                  <a:srgbClr val="3E3E5C"/>
                </a:solidFill>
              </a:rPr>
              <a:t>	</a:t>
            </a:r>
            <a:r>
              <a:rPr lang="ru-RU" sz="1600" b="1" i="1" dirty="0" smtClean="0">
                <a:solidFill>
                  <a:srgbClr val="2E2E45"/>
                </a:solidFill>
              </a:rPr>
              <a:t>-спортивно</a:t>
            </a:r>
            <a:r>
              <a:rPr lang="ru-RU" sz="1600" b="1" i="1" dirty="0">
                <a:solidFill>
                  <a:srgbClr val="2E2E45"/>
                </a:solidFill>
              </a:rPr>
              <a:t>-</a:t>
            </a:r>
            <a:r>
              <a:rPr lang="ru-RU" sz="1600" b="1" i="1" dirty="0" smtClean="0">
                <a:solidFill>
                  <a:srgbClr val="2E2E45"/>
                </a:solidFill>
              </a:rPr>
              <a:t>массовые мероприятия</a:t>
            </a:r>
            <a:br>
              <a:rPr lang="ru-RU" sz="1600" b="1" i="1" dirty="0" smtClean="0">
                <a:solidFill>
                  <a:srgbClr val="2E2E45"/>
                </a:solidFill>
              </a:rPr>
            </a:br>
            <a:r>
              <a:rPr lang="ru-RU" sz="1600" b="1" i="1" dirty="0" smtClean="0">
                <a:solidFill>
                  <a:srgbClr val="2E2E45"/>
                </a:solidFill>
              </a:rPr>
              <a:t>	-физкультурно</a:t>
            </a:r>
            <a:r>
              <a:rPr lang="ru-RU" sz="1600" b="1" i="1" dirty="0">
                <a:solidFill>
                  <a:srgbClr val="2E2E45"/>
                </a:solidFill>
              </a:rPr>
              <a:t>-оздоровительная работа</a:t>
            </a:r>
          </a:p>
          <a:p>
            <a:pPr marL="285750" indent="-285750">
              <a:buFont typeface="Arial"/>
              <a:buChar char="•"/>
            </a:pPr>
            <a:endParaRPr lang="ru-RU" sz="2800" dirty="0" smtClean="0">
              <a:solidFill>
                <a:srgbClr val="3E3E5C"/>
              </a:solidFill>
            </a:endParaRPr>
          </a:p>
          <a:p>
            <a:r>
              <a:rPr lang="ru-RU" sz="2800" dirty="0">
                <a:solidFill>
                  <a:srgbClr val="3E3E5C"/>
                </a:solidFill>
              </a:rPr>
              <a:t> </a:t>
            </a:r>
            <a:r>
              <a:rPr lang="ru-RU" sz="2800" dirty="0" smtClean="0">
                <a:solidFill>
                  <a:srgbClr val="3E3E5C"/>
                </a:solidFill>
              </a:rPr>
              <a:t>  </a:t>
            </a:r>
            <a:endParaRPr lang="ru-RU" dirty="0" smtClean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2773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9600" y="7620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СОЦИАЛЬНО-ЭКОНОМИЧЕСКИЕ ВОПРОСЫ 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1447800"/>
            <a:ext cx="7772400" cy="4524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3E3E5C"/>
                </a:solidFill>
              </a:rPr>
              <a:t>В</a:t>
            </a:r>
            <a:r>
              <a:rPr lang="en-US" dirty="0" smtClean="0">
                <a:solidFill>
                  <a:srgbClr val="3E3E5C"/>
                </a:solidFill>
              </a:rPr>
              <a:t> </a:t>
            </a:r>
            <a:r>
              <a:rPr lang="ru-RU" dirty="0" smtClean="0">
                <a:solidFill>
                  <a:srgbClr val="3E3E5C"/>
                </a:solidFill>
              </a:rPr>
              <a:t>университете выплачивается </a:t>
            </a:r>
            <a:r>
              <a:rPr lang="ru-RU" b="1" dirty="0" smtClean="0">
                <a:solidFill>
                  <a:srgbClr val="3E3E5C"/>
                </a:solidFill>
              </a:rPr>
              <a:t>21</a:t>
            </a:r>
            <a:r>
              <a:rPr lang="ru-RU" dirty="0" smtClean="0">
                <a:solidFill>
                  <a:srgbClr val="3E3E5C"/>
                </a:solidFill>
              </a:rPr>
              <a:t> вид стипендий и материальной поддержки</a:t>
            </a:r>
            <a:r>
              <a:rPr lang="en-US" dirty="0" smtClean="0">
                <a:solidFill>
                  <a:srgbClr val="3E3E5C"/>
                </a:solidFill>
              </a:rPr>
              <a:t>;</a:t>
            </a:r>
            <a:br>
              <a:rPr lang="en-US" dirty="0" smtClean="0">
                <a:solidFill>
                  <a:srgbClr val="3E3E5C"/>
                </a:solidFill>
              </a:rPr>
            </a:br>
            <a:endParaRPr lang="ru-RU" dirty="0" smtClean="0">
              <a:solidFill>
                <a:srgbClr val="3E3E5C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2E2E45"/>
                </a:solidFill>
              </a:rPr>
              <a:t>В целях социальной </a:t>
            </a:r>
            <a:r>
              <a:rPr lang="ru-RU" dirty="0">
                <a:solidFill>
                  <a:srgbClr val="2E2E45"/>
                </a:solidFill>
              </a:rPr>
              <a:t>поддержки нуждающихся студентов в </a:t>
            </a:r>
            <a:r>
              <a:rPr lang="ru-RU" dirty="0" smtClean="0">
                <a:solidFill>
                  <a:srgbClr val="2E2E45"/>
                </a:solidFill>
              </a:rPr>
              <a:t>текущем учебном </a:t>
            </a:r>
            <a:r>
              <a:rPr lang="ru-RU" dirty="0">
                <a:solidFill>
                  <a:srgbClr val="2E2E45"/>
                </a:solidFill>
              </a:rPr>
              <a:t>году материальная </a:t>
            </a:r>
            <a:r>
              <a:rPr lang="ru-RU" dirty="0" smtClean="0">
                <a:solidFill>
                  <a:srgbClr val="2E2E45"/>
                </a:solidFill>
              </a:rPr>
              <a:t>поддержка была </a:t>
            </a:r>
            <a:r>
              <a:rPr lang="ru-RU" dirty="0">
                <a:solidFill>
                  <a:srgbClr val="2E2E45"/>
                </a:solidFill>
              </a:rPr>
              <a:t>оказана </a:t>
            </a:r>
            <a:r>
              <a:rPr lang="ru-RU" b="1" dirty="0">
                <a:solidFill>
                  <a:srgbClr val="2E2E45"/>
                </a:solidFill>
              </a:rPr>
              <a:t>587</a:t>
            </a:r>
            <a:r>
              <a:rPr lang="ru-RU" dirty="0">
                <a:solidFill>
                  <a:srgbClr val="2E2E45"/>
                </a:solidFill>
              </a:rPr>
              <a:t> студентам </a:t>
            </a:r>
            <a:r>
              <a:rPr lang="ru-RU" dirty="0" smtClean="0">
                <a:solidFill>
                  <a:srgbClr val="2E2E45"/>
                </a:solidFill>
              </a:rPr>
              <a:t>бюджетной формы обучения на </a:t>
            </a:r>
            <a:r>
              <a:rPr lang="ru-RU" dirty="0">
                <a:solidFill>
                  <a:srgbClr val="2E2E45"/>
                </a:solidFill>
              </a:rPr>
              <a:t>сумму </a:t>
            </a:r>
            <a:r>
              <a:rPr lang="ru-RU" b="1" dirty="0">
                <a:solidFill>
                  <a:srgbClr val="2E2E45"/>
                </a:solidFill>
              </a:rPr>
              <a:t>19 658 </a:t>
            </a:r>
            <a:r>
              <a:rPr lang="ru-RU" b="1" dirty="0" smtClean="0">
                <a:solidFill>
                  <a:srgbClr val="2E2E45"/>
                </a:solidFill>
              </a:rPr>
              <a:t>862 </a:t>
            </a:r>
            <a:r>
              <a:rPr lang="ru-RU" dirty="0" smtClean="0">
                <a:solidFill>
                  <a:srgbClr val="2E2E45"/>
                </a:solidFill>
              </a:rPr>
              <a:t>₽</a:t>
            </a:r>
            <a:r>
              <a:rPr lang="en-US" dirty="0" smtClean="0">
                <a:solidFill>
                  <a:srgbClr val="2E2E45"/>
                </a:solidFill>
              </a:rPr>
              <a:t>;</a:t>
            </a:r>
            <a:br>
              <a:rPr lang="en-US" dirty="0" smtClean="0">
                <a:solidFill>
                  <a:srgbClr val="2E2E45"/>
                </a:solidFill>
              </a:rPr>
            </a:br>
            <a:endParaRPr lang="en-US" dirty="0" smtClean="0">
              <a:solidFill>
                <a:srgbClr val="2E2E45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u="sng" dirty="0" smtClean="0">
                <a:solidFill>
                  <a:srgbClr val="2E2E45"/>
                </a:solidFill>
              </a:rPr>
              <a:t>Впервые</a:t>
            </a:r>
            <a:r>
              <a:rPr lang="ru-RU" dirty="0" smtClean="0">
                <a:solidFill>
                  <a:srgbClr val="2E2E45"/>
                </a:solidFill>
              </a:rPr>
              <a:t> в </a:t>
            </a:r>
            <a:r>
              <a:rPr lang="ru-RU" dirty="0">
                <a:solidFill>
                  <a:srgbClr val="2E2E45"/>
                </a:solidFill>
              </a:rPr>
              <a:t>мае 2020 </a:t>
            </a:r>
            <a:r>
              <a:rPr lang="ru-RU" dirty="0" smtClean="0">
                <a:solidFill>
                  <a:srgbClr val="2E2E45"/>
                </a:solidFill>
              </a:rPr>
              <a:t>г. </a:t>
            </a:r>
            <a:r>
              <a:rPr lang="ru-RU" dirty="0">
                <a:solidFill>
                  <a:srgbClr val="2E2E45"/>
                </a:solidFill>
              </a:rPr>
              <a:t>университетом была оказана материальная поддержка студентам </a:t>
            </a:r>
            <a:r>
              <a:rPr lang="ru-RU" u="sng" dirty="0">
                <a:solidFill>
                  <a:srgbClr val="2E2E45"/>
                </a:solidFill>
              </a:rPr>
              <a:t>договорной формы </a:t>
            </a:r>
            <a:r>
              <a:rPr lang="ru-RU" dirty="0" smtClean="0">
                <a:solidFill>
                  <a:srgbClr val="2E2E45"/>
                </a:solidFill>
              </a:rPr>
              <a:t>обучения</a:t>
            </a:r>
            <a:r>
              <a:rPr lang="en-US" dirty="0" smtClean="0">
                <a:solidFill>
                  <a:srgbClr val="2E2E45"/>
                </a:solidFill>
              </a:rPr>
              <a:t> (</a:t>
            </a:r>
            <a:r>
              <a:rPr lang="ru-RU" b="1" dirty="0">
                <a:solidFill>
                  <a:srgbClr val="2E2E45"/>
                </a:solidFill>
              </a:rPr>
              <a:t>600 </a:t>
            </a:r>
            <a:r>
              <a:rPr lang="en-US" b="1" dirty="0" smtClean="0">
                <a:solidFill>
                  <a:srgbClr val="2E2E45"/>
                </a:solidFill>
              </a:rPr>
              <a:t>000</a:t>
            </a:r>
            <a:r>
              <a:rPr lang="ru-RU" dirty="0" smtClean="0">
                <a:solidFill>
                  <a:srgbClr val="2E2E45"/>
                </a:solidFill>
              </a:rPr>
              <a:t>₽</a:t>
            </a:r>
            <a:r>
              <a:rPr lang="en-US" dirty="0" smtClean="0">
                <a:solidFill>
                  <a:srgbClr val="2E2E45"/>
                </a:solidFill>
              </a:rPr>
              <a:t>)</a:t>
            </a:r>
            <a:r>
              <a:rPr lang="ru-RU" dirty="0" smtClean="0">
                <a:solidFill>
                  <a:srgbClr val="2E2E45"/>
                </a:solidFill>
              </a:rPr>
              <a:t>за </a:t>
            </a:r>
            <a:r>
              <a:rPr lang="ru-RU" dirty="0">
                <a:solidFill>
                  <a:srgbClr val="2E2E45"/>
                </a:solidFill>
              </a:rPr>
              <a:t>счет средств полученных от </a:t>
            </a:r>
            <a:r>
              <a:rPr lang="ru-RU" dirty="0" err="1">
                <a:solidFill>
                  <a:srgbClr val="2E2E45"/>
                </a:solidFill>
              </a:rPr>
              <a:t>Эндаумент</a:t>
            </a:r>
            <a:r>
              <a:rPr lang="ru-RU" dirty="0">
                <a:solidFill>
                  <a:srgbClr val="2E2E45"/>
                </a:solidFill>
              </a:rPr>
              <a:t>-фонда РГГУ</a:t>
            </a:r>
            <a:r>
              <a:rPr lang="ru-RU" dirty="0" smtClean="0">
                <a:solidFill>
                  <a:srgbClr val="2E2E45"/>
                </a:solidFill>
              </a:rPr>
              <a:t>.</a:t>
            </a:r>
            <a:r>
              <a:rPr lang="en-US" dirty="0" smtClean="0">
                <a:solidFill>
                  <a:srgbClr val="2E2E45"/>
                </a:solidFill>
              </a:rPr>
              <a:t/>
            </a:r>
            <a:br>
              <a:rPr lang="en-US" dirty="0" smtClean="0">
                <a:solidFill>
                  <a:srgbClr val="2E2E45"/>
                </a:solidFill>
              </a:rPr>
            </a:br>
            <a:endParaRPr lang="en-US" dirty="0">
              <a:solidFill>
                <a:srgbClr val="2E2E45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2E2E45"/>
                </a:solidFill>
              </a:rPr>
              <a:t>Материальная </a:t>
            </a:r>
            <a:r>
              <a:rPr lang="ru-RU" dirty="0">
                <a:solidFill>
                  <a:srgbClr val="2E2E45"/>
                </a:solidFill>
              </a:rPr>
              <a:t>поддержка проживающим в общежитиях вузов-партнеров </a:t>
            </a:r>
            <a:r>
              <a:rPr lang="ru-RU" b="1" dirty="0">
                <a:solidFill>
                  <a:srgbClr val="2E2E45"/>
                </a:solidFill>
              </a:rPr>
              <a:t>3 496 500</a:t>
            </a:r>
            <a:r>
              <a:rPr lang="ru-RU" dirty="0"/>
              <a:t> </a:t>
            </a:r>
            <a:r>
              <a:rPr lang="ru-RU" dirty="0" smtClean="0">
                <a:solidFill>
                  <a:srgbClr val="2E2E45"/>
                </a:solidFill>
              </a:rPr>
              <a:t>₽</a:t>
            </a:r>
            <a:r>
              <a:rPr lang="en-US" dirty="0" smtClean="0">
                <a:solidFill>
                  <a:srgbClr val="2E2E45"/>
                </a:solidFill>
              </a:rPr>
              <a:t>;</a:t>
            </a:r>
            <a:br>
              <a:rPr lang="en-US" dirty="0" smtClean="0">
                <a:solidFill>
                  <a:srgbClr val="2E2E45"/>
                </a:solidFill>
              </a:rPr>
            </a:br>
            <a:endParaRPr lang="ru-RU" dirty="0" smtClean="0">
              <a:solidFill>
                <a:srgbClr val="2E2E45"/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solidFill>
                  <a:srgbClr val="2E2E45"/>
                </a:solidFill>
              </a:rPr>
              <a:t>По </a:t>
            </a:r>
            <a:r>
              <a:rPr lang="ru-RU" dirty="0">
                <a:solidFill>
                  <a:srgbClr val="2E2E45"/>
                </a:solidFill>
              </a:rPr>
              <a:t>апрель </a:t>
            </a:r>
            <a:r>
              <a:rPr lang="ru-RU" dirty="0" smtClean="0">
                <a:solidFill>
                  <a:srgbClr val="2E2E45"/>
                </a:solidFill>
              </a:rPr>
              <a:t>2020г. включительно на </a:t>
            </a:r>
            <a:r>
              <a:rPr lang="ru-RU" dirty="0">
                <a:solidFill>
                  <a:srgbClr val="2E2E45"/>
                </a:solidFill>
              </a:rPr>
              <a:t>все выплаты студентам было потрачено </a:t>
            </a:r>
            <a:r>
              <a:rPr lang="ru-RU" b="1" dirty="0">
                <a:solidFill>
                  <a:srgbClr val="2E2E45"/>
                </a:solidFill>
              </a:rPr>
              <a:t>112 128 </a:t>
            </a:r>
            <a:r>
              <a:rPr lang="ru-RU" b="1" dirty="0" smtClean="0">
                <a:solidFill>
                  <a:srgbClr val="2E2E45"/>
                </a:solidFill>
              </a:rPr>
              <a:t>527 </a:t>
            </a:r>
            <a:r>
              <a:rPr lang="ru-RU" dirty="0" smtClean="0">
                <a:solidFill>
                  <a:srgbClr val="2E2E45"/>
                </a:solidFill>
              </a:rPr>
              <a:t>₽.</a:t>
            </a:r>
            <a:endParaRPr lang="en-US" dirty="0" smtClean="0">
              <a:solidFill>
                <a:srgbClr val="2E2E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879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</a:rPr>
              <a:t>СОЦИАЛЬНО-ЭКОНОМИЧЕСКИЕ ВОПРОСЫ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9906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3E3E5C"/>
                </a:solidFill>
              </a:rPr>
              <a:t>			Студенческое общежитие РГГУ </a:t>
            </a:r>
            <a:br>
              <a:rPr lang="ru-RU" b="1" i="1" dirty="0" smtClean="0">
                <a:solidFill>
                  <a:srgbClr val="3E3E5C"/>
                </a:solidFill>
              </a:rPr>
            </a:br>
            <a:r>
              <a:rPr lang="ru-RU" b="1" i="1" dirty="0" smtClean="0">
                <a:solidFill>
                  <a:srgbClr val="3E3E5C"/>
                </a:solidFill>
              </a:rPr>
              <a:t>			         (Ул. Кировоградская д.25)</a:t>
            </a:r>
          </a:p>
          <a:p>
            <a:r>
              <a:rPr lang="ru-RU" sz="2800" dirty="0" smtClean="0">
                <a:solidFill>
                  <a:srgbClr val="3E3E5C"/>
                </a:solidFill>
              </a:rPr>
              <a:t>   </a:t>
            </a:r>
            <a:endParaRPr lang="ru-RU" dirty="0" smtClean="0">
              <a:solidFill>
                <a:srgbClr val="3E3E5C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5800" y="2438400"/>
            <a:ext cx="76962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3E3E5C"/>
                </a:solidFill>
              </a:rPr>
              <a:t>Проживают в </a:t>
            </a:r>
            <a:r>
              <a:rPr lang="ru-RU" sz="2400" b="1" dirty="0" smtClean="0">
                <a:solidFill>
                  <a:srgbClr val="3E3E5C"/>
                </a:solidFill>
              </a:rPr>
              <a:t>общежитии </a:t>
            </a:r>
            <a:r>
              <a:rPr lang="mr-IN" sz="2400" b="1" dirty="0">
                <a:solidFill>
                  <a:srgbClr val="3E3E5C"/>
                </a:solidFill>
              </a:rPr>
              <a:t>–</a:t>
            </a:r>
            <a:r>
              <a:rPr lang="ru-RU" sz="2400" b="1" dirty="0">
                <a:solidFill>
                  <a:srgbClr val="3E3E5C"/>
                </a:solidFill>
              </a:rPr>
              <a:t> </a:t>
            </a:r>
            <a:r>
              <a:rPr lang="ru-RU" sz="2400" b="1" dirty="0" smtClean="0">
                <a:solidFill>
                  <a:srgbClr val="3E3E5C"/>
                </a:solidFill>
              </a:rPr>
              <a:t>926</a:t>
            </a:r>
            <a:br>
              <a:rPr lang="ru-RU" sz="2400" b="1" dirty="0" smtClean="0">
                <a:solidFill>
                  <a:srgbClr val="3E3E5C"/>
                </a:solidFill>
              </a:rPr>
            </a:br>
            <a:r>
              <a:rPr lang="ru-RU" sz="2400" b="1" dirty="0" smtClean="0">
                <a:solidFill>
                  <a:srgbClr val="3E3E5C"/>
                </a:solidFill>
              </a:rPr>
              <a:t>                      </a:t>
            </a:r>
            <a:r>
              <a:rPr lang="ru-RU" sz="2400" b="1" i="1" dirty="0" smtClean="0">
                <a:solidFill>
                  <a:srgbClr val="3E3E5C"/>
                </a:solidFill>
              </a:rPr>
              <a:t> </a:t>
            </a:r>
            <a:r>
              <a:rPr lang="ru-RU" sz="1600" b="1" i="1" dirty="0">
                <a:solidFill>
                  <a:srgbClr val="3E3E5C"/>
                </a:solidFill>
              </a:rPr>
              <a:t>Льготная категория </a:t>
            </a:r>
            <a:r>
              <a:rPr lang="mr-IN" sz="1600" b="1" i="1" dirty="0">
                <a:solidFill>
                  <a:srgbClr val="3E3E5C"/>
                </a:solidFill>
              </a:rPr>
              <a:t>–</a:t>
            </a:r>
            <a:r>
              <a:rPr lang="ru-RU" sz="1600" b="1" i="1" dirty="0">
                <a:solidFill>
                  <a:srgbClr val="3E3E5C"/>
                </a:solidFill>
              </a:rPr>
              <a:t> </a:t>
            </a:r>
            <a:r>
              <a:rPr lang="ru-RU" sz="1600" b="1" i="1" dirty="0" smtClean="0">
                <a:solidFill>
                  <a:srgbClr val="3E3E5C"/>
                </a:solidFill>
              </a:rPr>
              <a:t>179</a:t>
            </a:r>
            <a:r>
              <a:rPr lang="ru-RU" sz="1600" b="1" i="1" dirty="0">
                <a:solidFill>
                  <a:srgbClr val="3E3E5C"/>
                </a:solidFill>
              </a:rPr>
              <a:t/>
            </a:r>
            <a:br>
              <a:rPr lang="ru-RU" sz="1600" b="1" i="1" dirty="0">
                <a:solidFill>
                  <a:srgbClr val="3E3E5C"/>
                </a:solidFill>
              </a:rPr>
            </a:br>
            <a:r>
              <a:rPr lang="ru-RU" sz="1600" b="1" i="1" dirty="0">
                <a:solidFill>
                  <a:srgbClr val="3E3E5C"/>
                </a:solidFill>
              </a:rPr>
              <a:t>	          </a:t>
            </a:r>
            <a:r>
              <a:rPr lang="ru-RU" sz="1600" b="1" i="1" dirty="0" smtClean="0">
                <a:solidFill>
                  <a:srgbClr val="3E3E5C"/>
                </a:solidFill>
              </a:rPr>
              <a:t> </a:t>
            </a:r>
            <a:r>
              <a:rPr lang="ru-RU" sz="1600" b="1" i="1" dirty="0">
                <a:solidFill>
                  <a:srgbClr val="3E3E5C"/>
                </a:solidFill>
              </a:rPr>
              <a:t>Иностранные студенты </a:t>
            </a:r>
            <a:r>
              <a:rPr lang="mr-IN" sz="1600" b="1" i="1" dirty="0">
                <a:solidFill>
                  <a:srgbClr val="3E3E5C"/>
                </a:solidFill>
              </a:rPr>
              <a:t>–</a:t>
            </a:r>
            <a:r>
              <a:rPr lang="ru-RU" sz="1600" b="1" i="1" dirty="0">
                <a:solidFill>
                  <a:srgbClr val="3E3E5C"/>
                </a:solidFill>
              </a:rPr>
              <a:t> </a:t>
            </a:r>
            <a:r>
              <a:rPr lang="ru-RU" sz="1600" b="1" i="1" dirty="0" smtClean="0">
                <a:solidFill>
                  <a:srgbClr val="3E3E5C"/>
                </a:solidFill>
              </a:rPr>
              <a:t>151</a:t>
            </a:r>
            <a:br>
              <a:rPr lang="ru-RU" sz="1600" b="1" i="1" dirty="0" smtClean="0">
                <a:solidFill>
                  <a:srgbClr val="3E3E5C"/>
                </a:solidFill>
              </a:rPr>
            </a:br>
            <a:endParaRPr lang="ru-RU" sz="1600" b="1" i="1" dirty="0">
              <a:solidFill>
                <a:srgbClr val="3E3E5C"/>
              </a:solidFill>
            </a:endParaRPr>
          </a:p>
          <a:p>
            <a:r>
              <a:rPr lang="ru-RU" sz="2400" b="1" dirty="0">
                <a:solidFill>
                  <a:srgbClr val="3E3E5C"/>
                </a:solidFill>
              </a:rPr>
              <a:t>Заселено </a:t>
            </a:r>
            <a:r>
              <a:rPr lang="ru-RU" sz="2400" b="1" dirty="0" smtClean="0">
                <a:solidFill>
                  <a:srgbClr val="3E3E5C"/>
                </a:solidFill>
              </a:rPr>
              <a:t>в текущем учебном году </a:t>
            </a:r>
            <a:r>
              <a:rPr lang="ru-RU" sz="2400" b="1" dirty="0">
                <a:solidFill>
                  <a:srgbClr val="3E3E5C"/>
                </a:solidFill>
              </a:rPr>
              <a:t>– </a:t>
            </a:r>
            <a:r>
              <a:rPr lang="ru-RU" sz="2400" b="1" dirty="0" smtClean="0">
                <a:solidFill>
                  <a:srgbClr val="3E3E5C"/>
                </a:solidFill>
              </a:rPr>
              <a:t>254</a:t>
            </a:r>
            <a:br>
              <a:rPr lang="ru-RU" sz="2400" b="1" dirty="0" smtClean="0">
                <a:solidFill>
                  <a:srgbClr val="3E3E5C"/>
                </a:solidFill>
              </a:rPr>
            </a:br>
            <a:endParaRPr lang="ru-RU" sz="2400" b="1" dirty="0" smtClean="0">
              <a:solidFill>
                <a:srgbClr val="3E3E5C"/>
              </a:solidFill>
            </a:endParaRPr>
          </a:p>
          <a:p>
            <a:r>
              <a:rPr lang="ru-RU" sz="2400" b="1" dirty="0" smtClean="0">
                <a:solidFill>
                  <a:srgbClr val="3E3E5C"/>
                </a:solidFill>
              </a:rPr>
              <a:t>Нуждались </a:t>
            </a:r>
            <a:r>
              <a:rPr lang="ru-RU" sz="2400" b="1" dirty="0">
                <a:solidFill>
                  <a:srgbClr val="3E3E5C"/>
                </a:solidFill>
              </a:rPr>
              <a:t>в общежитии</a:t>
            </a:r>
            <a:r>
              <a:rPr lang="en-US" sz="2400" b="1" dirty="0">
                <a:solidFill>
                  <a:srgbClr val="3E3E5C"/>
                </a:solidFill>
              </a:rPr>
              <a:t> </a:t>
            </a:r>
            <a:r>
              <a:rPr lang="ru-RU" sz="2400" b="1" dirty="0">
                <a:solidFill>
                  <a:srgbClr val="3E3E5C"/>
                </a:solidFill>
              </a:rPr>
              <a:t>на </a:t>
            </a:r>
            <a:r>
              <a:rPr lang="ru-RU" sz="2400" b="1" dirty="0" smtClean="0">
                <a:solidFill>
                  <a:srgbClr val="3E3E5C"/>
                </a:solidFill>
              </a:rPr>
              <a:t>начало уч. года </a:t>
            </a:r>
            <a:r>
              <a:rPr lang="mr-IN" sz="2400" b="1" dirty="0">
                <a:solidFill>
                  <a:srgbClr val="3E3E5C"/>
                </a:solidFill>
              </a:rPr>
              <a:t>–</a:t>
            </a:r>
            <a:r>
              <a:rPr lang="ru-RU" sz="2400" b="1" dirty="0">
                <a:solidFill>
                  <a:srgbClr val="3E3E5C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808</a:t>
            </a:r>
            <a:r>
              <a:rPr lang="ru-RU" sz="2400" b="1" dirty="0">
                <a:solidFill>
                  <a:srgbClr val="FF0000"/>
                </a:solidFill>
              </a:rPr>
              <a:t/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3E3E5C"/>
              </a:solidFill>
            </a:endParaRPr>
          </a:p>
          <a:p>
            <a:r>
              <a:rPr lang="ru-RU" sz="2400" b="1" dirty="0">
                <a:solidFill>
                  <a:srgbClr val="3E3E5C"/>
                </a:solidFill>
              </a:rPr>
              <a:t>Нуждаются в </a:t>
            </a:r>
            <a:r>
              <a:rPr lang="ru-RU" sz="2400" b="1" dirty="0" smtClean="0">
                <a:solidFill>
                  <a:srgbClr val="3E3E5C"/>
                </a:solidFill>
              </a:rPr>
              <a:t>общежитии</a:t>
            </a:r>
            <a:r>
              <a:rPr lang="en-US" sz="2400" b="1" dirty="0" smtClean="0">
                <a:solidFill>
                  <a:srgbClr val="3E3E5C"/>
                </a:solidFill>
              </a:rPr>
              <a:t> </a:t>
            </a:r>
            <a:r>
              <a:rPr lang="ru-RU" sz="2400" b="1" dirty="0" smtClean="0">
                <a:solidFill>
                  <a:srgbClr val="3E3E5C"/>
                </a:solidFill>
              </a:rPr>
              <a:t>на  май 2020г. </a:t>
            </a:r>
            <a:r>
              <a:rPr lang="mr-IN" sz="2400" b="1" dirty="0">
                <a:solidFill>
                  <a:srgbClr val="3E3E5C"/>
                </a:solidFill>
              </a:rPr>
              <a:t>–</a:t>
            </a:r>
            <a:r>
              <a:rPr lang="ru-RU" sz="2400" b="1" dirty="0">
                <a:solidFill>
                  <a:srgbClr val="3E3E5C"/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246</a:t>
            </a:r>
            <a:br>
              <a:rPr lang="ru-RU" sz="2400" b="1" dirty="0" smtClean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3E3E5C"/>
              </a:solidFill>
            </a:endParaRPr>
          </a:p>
          <a:p>
            <a:r>
              <a:rPr lang="ru-RU" sz="2400" b="1" dirty="0">
                <a:solidFill>
                  <a:srgbClr val="3E3E5C"/>
                </a:solidFill>
              </a:rPr>
              <a:t>Проживают в общежитиях вузов-партнеров </a:t>
            </a:r>
            <a:r>
              <a:rPr lang="mr-IN" sz="2400" b="1" dirty="0">
                <a:solidFill>
                  <a:srgbClr val="3E3E5C"/>
                </a:solidFill>
              </a:rPr>
              <a:t>–</a:t>
            </a:r>
            <a:r>
              <a:rPr lang="ru-RU" sz="2400" b="1" dirty="0">
                <a:solidFill>
                  <a:srgbClr val="3E3E5C"/>
                </a:solidFill>
              </a:rPr>
              <a:t> 279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175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3E3E5C"/>
                </a:solidFill>
              </a:rPr>
              <a:t>*</a:t>
            </a:r>
            <a:r>
              <a:rPr lang="ru-RU" i="1" dirty="0">
                <a:solidFill>
                  <a:srgbClr val="3E3E5C"/>
                </a:solidFill>
              </a:rPr>
              <a:t>Д</a:t>
            </a:r>
            <a:r>
              <a:rPr lang="ru-RU" i="1" dirty="0" smtClean="0">
                <a:solidFill>
                  <a:srgbClr val="3E3E5C"/>
                </a:solidFill>
              </a:rPr>
              <a:t>анные на 25.05.2020 г.</a:t>
            </a:r>
            <a:endParaRPr lang="ru-RU" i="1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28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4800" y="6096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bg2"/>
                </a:solidFill>
              </a:rPr>
              <a:t>СОЦИАЛЬНО-ЭКОНОМИЧЕСКИЕ ВОПРОСЫ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43000" y="990600"/>
            <a:ext cx="6477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3E3E5C"/>
                </a:solidFill>
              </a:rPr>
              <a:t>			Студенческое общежитие РГГУ </a:t>
            </a:r>
            <a:br>
              <a:rPr lang="ru-RU" b="1" i="1" dirty="0" smtClean="0">
                <a:solidFill>
                  <a:srgbClr val="3E3E5C"/>
                </a:solidFill>
              </a:rPr>
            </a:br>
            <a:r>
              <a:rPr lang="ru-RU" b="1" i="1" dirty="0" smtClean="0">
                <a:solidFill>
                  <a:srgbClr val="3E3E5C"/>
                </a:solidFill>
              </a:rPr>
              <a:t>			         (Ул. Кировоградская д.25)</a:t>
            </a:r>
          </a:p>
          <a:p>
            <a:r>
              <a:rPr lang="ru-RU" sz="2800" dirty="0" smtClean="0">
                <a:solidFill>
                  <a:srgbClr val="3E3E5C"/>
                </a:solidFill>
              </a:rPr>
              <a:t>   </a:t>
            </a:r>
            <a:endParaRPr lang="ru-RU" dirty="0" smtClean="0">
              <a:solidFill>
                <a:srgbClr val="3E3E5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66800" y="1905000"/>
            <a:ext cx="75438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3E3E5C"/>
                </a:solidFill>
              </a:rPr>
              <a:t>Предложения (предпринимаемые меры) по ликвидации острого дефицита</a:t>
            </a:r>
            <a:r>
              <a:rPr lang="en-US" b="1" dirty="0">
                <a:solidFill>
                  <a:srgbClr val="3E3E5C"/>
                </a:solidFill>
              </a:rPr>
              <a:t> </a:t>
            </a:r>
            <a:r>
              <a:rPr lang="ru-RU" b="1" dirty="0">
                <a:solidFill>
                  <a:srgbClr val="3E3E5C"/>
                </a:solidFill>
              </a:rPr>
              <a:t>мест в общежитии</a:t>
            </a:r>
            <a:endParaRPr lang="en-US" b="1" dirty="0">
              <a:solidFill>
                <a:srgbClr val="3E3E5C"/>
              </a:solidFill>
            </a:endParaRPr>
          </a:p>
          <a:p>
            <a:endParaRPr lang="en-US" dirty="0">
              <a:solidFill>
                <a:srgbClr val="3E3E5C"/>
              </a:solidFill>
            </a:endParaRPr>
          </a:p>
          <a:p>
            <a:r>
              <a:rPr lang="ru-RU" b="1" dirty="0">
                <a:solidFill>
                  <a:srgbClr val="3E3E5C"/>
                </a:solidFill>
              </a:rPr>
              <a:t>Краткосрочные</a:t>
            </a:r>
            <a:r>
              <a:rPr lang="en-US" b="1" dirty="0">
                <a:solidFill>
                  <a:srgbClr val="3E3E5C"/>
                </a:solidFill>
              </a:rPr>
              <a:t>:</a:t>
            </a:r>
            <a:endParaRPr lang="en-US" dirty="0">
              <a:solidFill>
                <a:srgbClr val="3E3E5C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E3E5C"/>
                </a:solidFill>
              </a:rPr>
              <a:t>Расширение сети альтернативных общежитий</a:t>
            </a:r>
            <a:r>
              <a:rPr lang="en-US" dirty="0">
                <a:solidFill>
                  <a:srgbClr val="3E3E5C"/>
                </a:solidFill>
              </a:rPr>
              <a:t>;</a:t>
            </a:r>
            <a:endParaRPr lang="ru-RU" dirty="0">
              <a:solidFill>
                <a:srgbClr val="3E3E5C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E3E5C"/>
                </a:solidFill>
              </a:rPr>
              <a:t>Переоборудование </a:t>
            </a:r>
            <a:r>
              <a:rPr lang="ru-RU" dirty="0" smtClean="0">
                <a:solidFill>
                  <a:srgbClr val="3E3E5C"/>
                </a:solidFill>
              </a:rPr>
              <a:t>«гостевых мест» </a:t>
            </a:r>
            <a:r>
              <a:rPr lang="ru-RU" dirty="0">
                <a:solidFill>
                  <a:srgbClr val="3E3E5C"/>
                </a:solidFill>
              </a:rPr>
              <a:t>для проживания студентов</a:t>
            </a:r>
            <a:r>
              <a:rPr lang="en-US" dirty="0">
                <a:solidFill>
                  <a:srgbClr val="3E3E5C"/>
                </a:solidFill>
              </a:rPr>
              <a:t>;</a:t>
            </a:r>
            <a:endParaRPr lang="ru-RU" dirty="0">
              <a:solidFill>
                <a:srgbClr val="3E3E5C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E3E5C"/>
                </a:solidFill>
              </a:rPr>
              <a:t>Ужесточение порядка распределения мест по отношению к студентам из Московской </a:t>
            </a:r>
            <a:r>
              <a:rPr lang="ru-RU" dirty="0" smtClean="0">
                <a:solidFill>
                  <a:srgbClr val="3E3E5C"/>
                </a:solidFill>
              </a:rPr>
              <a:t>области и </a:t>
            </a:r>
            <a:r>
              <a:rPr lang="ru-RU" dirty="0">
                <a:solidFill>
                  <a:srgbClr val="3E3E5C"/>
                </a:solidFill>
              </a:rPr>
              <a:t>нарушителям;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E3E5C"/>
                </a:solidFill>
              </a:rPr>
              <a:t>Ужесточение мер по отношению к «мертвым душам»</a:t>
            </a:r>
            <a:r>
              <a:rPr lang="en-US" dirty="0">
                <a:solidFill>
                  <a:srgbClr val="3E3E5C"/>
                </a:solidFill>
              </a:rPr>
              <a:t>;</a:t>
            </a:r>
            <a:r>
              <a:rPr lang="ru-RU" dirty="0">
                <a:solidFill>
                  <a:srgbClr val="3E3E5C"/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dirty="0">
                <a:solidFill>
                  <a:srgbClr val="3E3E5C"/>
                </a:solidFill>
              </a:rPr>
              <a:t>Ужесточение мер к </a:t>
            </a:r>
            <a:r>
              <a:rPr lang="ru-RU" dirty="0" smtClean="0">
                <a:solidFill>
                  <a:srgbClr val="3E3E5C"/>
                </a:solidFill>
              </a:rPr>
              <a:t>повторным нарушителям </a:t>
            </a:r>
            <a:r>
              <a:rPr lang="ru-RU" dirty="0">
                <a:solidFill>
                  <a:srgbClr val="3E3E5C"/>
                </a:solidFill>
              </a:rPr>
              <a:t>правил проживания</a:t>
            </a:r>
            <a:r>
              <a:rPr lang="en-US" dirty="0">
                <a:solidFill>
                  <a:srgbClr val="3E3E5C"/>
                </a:solidFill>
              </a:rPr>
              <a:t>.</a:t>
            </a:r>
            <a:endParaRPr lang="ru-RU" dirty="0">
              <a:solidFill>
                <a:srgbClr val="3E3E5C"/>
              </a:solidFill>
            </a:endParaRPr>
          </a:p>
          <a:p>
            <a:endParaRPr lang="ru-RU" dirty="0">
              <a:solidFill>
                <a:srgbClr val="3E3E5C"/>
              </a:solidFill>
            </a:endParaRPr>
          </a:p>
          <a:p>
            <a:r>
              <a:rPr lang="ru-RU" b="1" dirty="0">
                <a:solidFill>
                  <a:srgbClr val="3E3E5C"/>
                </a:solidFill>
              </a:rPr>
              <a:t>Долгосрочные</a:t>
            </a:r>
            <a:r>
              <a:rPr lang="en-US" b="1" dirty="0">
                <a:solidFill>
                  <a:srgbClr val="3E3E5C"/>
                </a:solidFill>
              </a:rPr>
              <a:t>:</a:t>
            </a:r>
            <a:endParaRPr lang="ru-RU" b="1" dirty="0">
              <a:solidFill>
                <a:srgbClr val="3E3E5C"/>
              </a:solidFill>
            </a:endParaRPr>
          </a:p>
          <a:p>
            <a:r>
              <a:rPr lang="ru-RU" dirty="0">
                <a:solidFill>
                  <a:srgbClr val="3E3E5C"/>
                </a:solidFill>
              </a:rPr>
              <a:t>- Возврат статуса жилого фонда корпусу №1 и его переоборудование</a:t>
            </a:r>
            <a:r>
              <a:rPr lang="en-US" dirty="0">
                <a:solidFill>
                  <a:srgbClr val="3E3E5C"/>
                </a:solidFill>
              </a:rPr>
              <a:t>;</a:t>
            </a:r>
          </a:p>
          <a:p>
            <a:r>
              <a:rPr lang="ru-RU" dirty="0">
                <a:solidFill>
                  <a:srgbClr val="3E3E5C"/>
                </a:solidFill>
              </a:rPr>
              <a:t>- Строительство нового общежития рядом со зданием </a:t>
            </a:r>
            <a:r>
              <a:rPr lang="ru-RU" dirty="0" err="1">
                <a:solidFill>
                  <a:srgbClr val="3E3E5C"/>
                </a:solidFill>
              </a:rPr>
              <a:t>ИИНиТБ</a:t>
            </a:r>
            <a:r>
              <a:rPr lang="en-US" dirty="0">
                <a:solidFill>
                  <a:srgbClr val="3E3E5C"/>
                </a:solidFill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9336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66800" y="1295400"/>
            <a:ext cx="746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solidFill>
                  <a:srgbClr val="2E2E45"/>
                </a:solidFill>
              </a:rPr>
              <a:t/>
            </a:r>
            <a:br>
              <a:rPr lang="ru-RU" sz="2400" i="1" dirty="0" smtClean="0">
                <a:solidFill>
                  <a:srgbClr val="2E2E45"/>
                </a:solidFill>
              </a:rPr>
            </a:br>
            <a:r>
              <a:rPr lang="ru-RU" sz="2400" i="1" dirty="0" smtClean="0">
                <a:solidFill>
                  <a:srgbClr val="2E2E45"/>
                </a:solidFill>
              </a:rPr>
              <a:t>Направления</a:t>
            </a:r>
            <a:r>
              <a:rPr lang="en-US" sz="2400" i="1" dirty="0" smtClean="0">
                <a:solidFill>
                  <a:srgbClr val="2E2E45"/>
                </a:solidFill>
              </a:rPr>
              <a:t>:</a:t>
            </a:r>
            <a:br>
              <a:rPr lang="en-US" sz="2400" i="1" dirty="0" smtClean="0">
                <a:solidFill>
                  <a:srgbClr val="2E2E45"/>
                </a:solidFill>
              </a:rPr>
            </a:br>
            <a:r>
              <a:rPr lang="ru-RU" sz="2400" i="1" dirty="0" smtClean="0">
                <a:solidFill>
                  <a:srgbClr val="2E2E45"/>
                </a:solidFill>
              </a:rPr>
              <a:t/>
            </a:r>
            <a:br>
              <a:rPr lang="ru-RU" sz="2400" i="1" dirty="0" smtClean="0">
                <a:solidFill>
                  <a:srgbClr val="2E2E45"/>
                </a:solidFill>
              </a:rPr>
            </a:br>
            <a:r>
              <a:rPr lang="ru-RU" sz="2400" i="1" dirty="0" smtClean="0">
                <a:solidFill>
                  <a:srgbClr val="2E2E45"/>
                </a:solidFill>
              </a:rPr>
              <a:t>-</a:t>
            </a:r>
            <a:r>
              <a:rPr lang="ru-RU" sz="2400" b="1" i="1" dirty="0" smtClean="0">
                <a:solidFill>
                  <a:srgbClr val="2E2E45"/>
                </a:solidFill>
              </a:rPr>
              <a:t> </a:t>
            </a:r>
            <a:r>
              <a:rPr lang="ru-RU" sz="2400" i="1" dirty="0">
                <a:solidFill>
                  <a:srgbClr val="2E2E45"/>
                </a:solidFill>
              </a:rPr>
              <a:t>гражданско-патриотическое воспитание</a:t>
            </a:r>
            <a:r>
              <a:rPr lang="ru-RU" sz="2400" i="1" dirty="0" smtClean="0">
                <a:solidFill>
                  <a:srgbClr val="2E2E45"/>
                </a:solidFill>
              </a:rPr>
              <a:t>;</a:t>
            </a:r>
            <a:endParaRPr lang="en-US" sz="2400" i="1" dirty="0">
              <a:solidFill>
                <a:srgbClr val="2E2E45"/>
              </a:solidFill>
            </a:endParaRPr>
          </a:p>
          <a:p>
            <a:r>
              <a:rPr lang="en-US" sz="2400" b="1" i="1" dirty="0" smtClean="0">
                <a:solidFill>
                  <a:srgbClr val="2E2E45"/>
                </a:solidFill>
              </a:rPr>
              <a:t>- </a:t>
            </a:r>
            <a:r>
              <a:rPr lang="ru-RU" sz="2400" i="1" dirty="0" smtClean="0">
                <a:solidFill>
                  <a:srgbClr val="2E2E45"/>
                </a:solidFill>
              </a:rPr>
              <a:t>культурно</a:t>
            </a:r>
            <a:r>
              <a:rPr lang="ru-RU" sz="2400" i="1" dirty="0">
                <a:solidFill>
                  <a:srgbClr val="2E2E45"/>
                </a:solidFill>
              </a:rPr>
              <a:t>-творческая деятельность</a:t>
            </a:r>
            <a:r>
              <a:rPr lang="ru-RU" sz="2400" i="1" dirty="0" smtClean="0">
                <a:solidFill>
                  <a:srgbClr val="2E2E45"/>
                </a:solidFill>
              </a:rPr>
              <a:t>;</a:t>
            </a:r>
            <a:endParaRPr lang="ru-RU" sz="2400" dirty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2400" i="1" dirty="0" smtClean="0">
                <a:solidFill>
                  <a:srgbClr val="2E2E45"/>
                </a:solidFill>
              </a:rPr>
              <a:t>противодействие </a:t>
            </a:r>
            <a:r>
              <a:rPr lang="ru-RU" sz="2400" i="1" dirty="0">
                <a:solidFill>
                  <a:srgbClr val="2E2E45"/>
                </a:solidFill>
              </a:rPr>
              <a:t>негативным проявлениям в молодежной среде;</a:t>
            </a:r>
            <a:endParaRPr lang="ru-RU" sz="2400" dirty="0">
              <a:solidFill>
                <a:srgbClr val="2E2E45"/>
              </a:solidFill>
            </a:endParaRPr>
          </a:p>
          <a:p>
            <a:r>
              <a:rPr lang="ru-RU" sz="2400" i="1" dirty="0" smtClean="0">
                <a:solidFill>
                  <a:srgbClr val="2E2E45"/>
                </a:solidFill>
              </a:rPr>
              <a:t>- </a:t>
            </a:r>
            <a:r>
              <a:rPr lang="ru-RU" sz="2400" i="1" dirty="0">
                <a:solidFill>
                  <a:srgbClr val="2E2E45"/>
                </a:solidFill>
              </a:rPr>
              <a:t>развитие студенческого самоуправления;</a:t>
            </a:r>
            <a:endParaRPr lang="ru-RU" sz="2400" dirty="0">
              <a:solidFill>
                <a:srgbClr val="2E2E45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2E2E45"/>
                </a:solidFill>
              </a:rPr>
              <a:t>адаптация к  вузовской среде (первокурсников);</a:t>
            </a:r>
            <a:endParaRPr lang="ru-RU" sz="2400" dirty="0">
              <a:solidFill>
                <a:srgbClr val="2E2E45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400" i="1" dirty="0" smtClean="0">
                <a:solidFill>
                  <a:srgbClr val="2E2E45"/>
                </a:solidFill>
              </a:rPr>
              <a:t>содействие </a:t>
            </a:r>
            <a:r>
              <a:rPr lang="ru-RU" sz="2400" i="1" dirty="0">
                <a:solidFill>
                  <a:srgbClr val="2E2E45"/>
                </a:solidFill>
              </a:rPr>
              <a:t>в </a:t>
            </a:r>
            <a:r>
              <a:rPr lang="ru-RU" sz="2400" i="1" dirty="0" smtClean="0">
                <a:solidFill>
                  <a:srgbClr val="2E2E45"/>
                </a:solidFill>
              </a:rPr>
              <a:t>трудоустройстве</a:t>
            </a:r>
            <a:r>
              <a:rPr lang="en-US" sz="2400" i="1" dirty="0" smtClean="0">
                <a:solidFill>
                  <a:srgbClr val="2E2E45"/>
                </a:solidFill>
              </a:rPr>
              <a:t>, </a:t>
            </a:r>
            <a:r>
              <a:rPr lang="ru-RU" sz="2400" i="1" dirty="0" smtClean="0">
                <a:solidFill>
                  <a:srgbClr val="2E2E45"/>
                </a:solidFill>
              </a:rPr>
              <a:t>профориентации студентов и выпускников</a:t>
            </a:r>
            <a:r>
              <a:rPr lang="en-US" sz="2400" i="1" dirty="0" smtClean="0">
                <a:solidFill>
                  <a:srgbClr val="2E2E45"/>
                </a:solidFill>
              </a:rPr>
              <a:t>;</a:t>
            </a:r>
          </a:p>
          <a:p>
            <a:pPr marL="342900" indent="-342900">
              <a:buFontTx/>
              <a:buChar char="-"/>
            </a:pPr>
            <a:r>
              <a:rPr lang="ru-RU" sz="2400" i="1" dirty="0">
                <a:solidFill>
                  <a:srgbClr val="2E2E45"/>
                </a:solidFill>
              </a:rPr>
              <a:t>п</a:t>
            </a:r>
            <a:r>
              <a:rPr lang="ru-RU" sz="2400" i="1" dirty="0" smtClean="0">
                <a:solidFill>
                  <a:srgbClr val="2E2E45"/>
                </a:solidFill>
              </a:rPr>
              <a:t>сихологическая поддержка</a:t>
            </a:r>
            <a:endParaRPr lang="ru-RU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57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990600"/>
            <a:ext cx="67818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rgbClr val="3E3E5C"/>
                </a:solidFill>
              </a:rPr>
              <a:t>Студенческие клубы/объединения</a:t>
            </a:r>
          </a:p>
          <a:p>
            <a:r>
              <a:rPr lang="ru-RU" sz="2800" dirty="0" smtClean="0">
                <a:solidFill>
                  <a:srgbClr val="3E3E5C"/>
                </a:solidFill>
              </a:rPr>
              <a:t>   </a:t>
            </a:r>
            <a:endParaRPr lang="ru-RU" dirty="0" smtClean="0">
              <a:solidFill>
                <a:srgbClr val="3E3E5C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5000" y="1524000"/>
            <a:ext cx="6781800" cy="4401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solidFill>
                  <a:schemeClr val="bg2"/>
                </a:solidFill>
              </a:rPr>
              <a:t>Театральный клуб</a:t>
            </a:r>
          </a:p>
          <a:p>
            <a:r>
              <a:rPr lang="ru-RU" sz="1400" dirty="0">
                <a:solidFill>
                  <a:schemeClr val="bg2"/>
                </a:solidFill>
              </a:rPr>
              <a:t>Литературный клуб</a:t>
            </a:r>
          </a:p>
          <a:p>
            <a:r>
              <a:rPr lang="ru-RU" sz="1400" dirty="0">
                <a:solidFill>
                  <a:schemeClr val="bg2"/>
                </a:solidFill>
              </a:rPr>
              <a:t>Волонтерский центр</a:t>
            </a:r>
          </a:p>
          <a:p>
            <a:r>
              <a:rPr lang="ru-RU" sz="1400" dirty="0">
                <a:solidFill>
                  <a:schemeClr val="bg2"/>
                </a:solidFill>
              </a:rPr>
              <a:t>Историко-консультативный центр «Волонтеры Победы»</a:t>
            </a:r>
          </a:p>
          <a:p>
            <a:r>
              <a:rPr lang="ru-RU" sz="1400" dirty="0">
                <a:solidFill>
                  <a:schemeClr val="bg2"/>
                </a:solidFill>
              </a:rPr>
              <a:t>Зеленый РГГУ</a:t>
            </a:r>
          </a:p>
          <a:p>
            <a:r>
              <a:rPr lang="ru-RU" sz="1400" dirty="0">
                <a:solidFill>
                  <a:schemeClr val="bg2"/>
                </a:solidFill>
              </a:rPr>
              <a:t>Студия академического вокала </a:t>
            </a:r>
          </a:p>
          <a:p>
            <a:r>
              <a:rPr lang="ru-RU" sz="1400" dirty="0" err="1">
                <a:solidFill>
                  <a:schemeClr val="bg2"/>
                </a:solidFill>
              </a:rPr>
              <a:t>Киберспортивная</a:t>
            </a:r>
            <a:r>
              <a:rPr lang="ru-RU" sz="1400" dirty="0">
                <a:solidFill>
                  <a:schemeClr val="bg2"/>
                </a:solidFill>
              </a:rPr>
              <a:t> </a:t>
            </a:r>
            <a:r>
              <a:rPr lang="ru-RU" sz="1400" dirty="0" smtClean="0">
                <a:solidFill>
                  <a:schemeClr val="bg2"/>
                </a:solidFill>
              </a:rPr>
              <a:t>лига</a:t>
            </a:r>
            <a:endParaRPr lang="ru-RU" sz="1400" dirty="0">
              <a:solidFill>
                <a:schemeClr val="bg2"/>
              </a:solidFill>
            </a:endParaRPr>
          </a:p>
          <a:p>
            <a:r>
              <a:rPr lang="ru-RU" sz="1400" dirty="0">
                <a:solidFill>
                  <a:schemeClr val="bg2"/>
                </a:solidFill>
              </a:rPr>
              <a:t>Клуб интеллектуального творчества </a:t>
            </a:r>
          </a:p>
          <a:p>
            <a:r>
              <a:rPr lang="ru-RU" sz="1400" dirty="0">
                <a:solidFill>
                  <a:schemeClr val="bg2"/>
                </a:solidFill>
              </a:rPr>
              <a:t>Английский разговорный клуб</a:t>
            </a:r>
          </a:p>
          <a:p>
            <a:r>
              <a:rPr lang="ru-RU" sz="1400" dirty="0">
                <a:solidFill>
                  <a:schemeClr val="bg2"/>
                </a:solidFill>
              </a:rPr>
              <a:t>Студия исторического бального танца в ИАИ РГГУ</a:t>
            </a:r>
          </a:p>
          <a:p>
            <a:r>
              <a:rPr lang="ru-RU" sz="1400" dirty="0">
                <a:solidFill>
                  <a:schemeClr val="bg2"/>
                </a:solidFill>
              </a:rPr>
              <a:t>Ансамбль РГГУ</a:t>
            </a:r>
          </a:p>
          <a:p>
            <a:r>
              <a:rPr lang="ru-RU" sz="1400" dirty="0" smtClean="0">
                <a:solidFill>
                  <a:schemeClr val="bg2"/>
                </a:solidFill>
              </a:rPr>
              <a:t>DANCE_RSUH/</a:t>
            </a:r>
            <a:r>
              <a:rPr lang="ru-RU" sz="1400" dirty="0">
                <a:solidFill>
                  <a:schemeClr val="bg2"/>
                </a:solidFill>
              </a:rPr>
              <a:t>Танцевальный клуб РГГУ</a:t>
            </a:r>
          </a:p>
          <a:p>
            <a:r>
              <a:rPr lang="ru-RU" sz="1400" dirty="0">
                <a:solidFill>
                  <a:schemeClr val="bg2"/>
                </a:solidFill>
              </a:rPr>
              <a:t>Клуб исторического фехтования </a:t>
            </a:r>
            <a:endParaRPr lang="ru-RU" sz="1400" dirty="0" smtClean="0">
              <a:solidFill>
                <a:schemeClr val="bg2"/>
              </a:solidFill>
            </a:endParaRPr>
          </a:p>
          <a:p>
            <a:r>
              <a:rPr lang="ru-RU" sz="1400" dirty="0" smtClean="0">
                <a:solidFill>
                  <a:schemeClr val="bg2"/>
                </a:solidFill>
              </a:rPr>
              <a:t>Клуб </a:t>
            </a:r>
            <a:r>
              <a:rPr lang="ru-RU" sz="1400" dirty="0">
                <a:solidFill>
                  <a:schemeClr val="bg2"/>
                </a:solidFill>
              </a:rPr>
              <a:t>«Лучшие друзья. РГГУ»</a:t>
            </a:r>
          </a:p>
          <a:p>
            <a:r>
              <a:rPr lang="ru-RU" sz="1400" dirty="0">
                <a:solidFill>
                  <a:schemeClr val="bg2"/>
                </a:solidFill>
              </a:rPr>
              <a:t>Движение «Молодежь за мир»</a:t>
            </a:r>
          </a:p>
          <a:p>
            <a:r>
              <a:rPr lang="ru-RU" sz="1400" dirty="0">
                <a:solidFill>
                  <a:schemeClr val="bg2"/>
                </a:solidFill>
              </a:rPr>
              <a:t>Шахматный клуб РГГУ</a:t>
            </a:r>
          </a:p>
          <a:p>
            <a:r>
              <a:rPr lang="ru-RU" sz="1400" dirty="0">
                <a:solidFill>
                  <a:schemeClr val="bg2"/>
                </a:solidFill>
              </a:rPr>
              <a:t>Дискуссионный клуб </a:t>
            </a:r>
          </a:p>
          <a:p>
            <a:r>
              <a:rPr lang="ru-RU" sz="1400" dirty="0">
                <a:solidFill>
                  <a:schemeClr val="bg2"/>
                </a:solidFill>
              </a:rPr>
              <a:t>Киноклуб ФАД </a:t>
            </a:r>
          </a:p>
          <a:p>
            <a:r>
              <a:rPr lang="ru-RU" sz="1400" dirty="0">
                <a:solidFill>
                  <a:schemeClr val="bg2"/>
                </a:solidFill>
              </a:rPr>
              <a:t>Студенческий интернациональный клуб </a:t>
            </a:r>
          </a:p>
          <a:p>
            <a:r>
              <a:rPr lang="ru-RU" sz="1400" dirty="0">
                <a:solidFill>
                  <a:schemeClr val="bg2"/>
                </a:solidFill>
              </a:rPr>
              <a:t>Московская международная историческая модель ООН РГГУ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678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2"/>
                </a:solidFill>
              </a:rPr>
              <a:t>КУЛЬТУРНО-МАССОВАЯ РАБОТА </a:t>
            </a:r>
            <a:endParaRPr lang="ru-RU" sz="2800" b="1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399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logo derevo krug blac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0" y="685800"/>
            <a:ext cx="762000" cy="762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0" y="6096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/>
                </a:solidFill>
              </a:rPr>
              <a:t>ВНЕУЧЕБНАЯ ВОСПИТАТЕЛЬНАЯ РАБОТА 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762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3E3E5C"/>
                </a:solidFill>
              </a:rPr>
              <a:t> 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219200"/>
            <a:ext cx="7772400" cy="6401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Проведены благотворительные ярмарки, сбор средств для больных детей, одежды и еды для пожилых и бездомных людей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ru-RU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Два раза в год проводятся дни донора РГГУ  и сбора крови9типирование) для реестра доноров стволовых клеток (совместно с ФМБА Центр Крови)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ru-RU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Проводятся встречи с известными общественными деятелями, артистами, политиками, писателями, кинорежиссерами, спортсменами и т.д.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ru-RU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Организуется участие студентов РГГУ в волонтерские мероприятиях, федеральных и муниципальных форумах, конкурсах, проектных</a:t>
            </a:r>
            <a:r>
              <a:rPr lang="en-US" sz="1400" b="1" i="1" dirty="0" smtClean="0">
                <a:solidFill>
                  <a:srgbClr val="2E2E45"/>
                </a:solidFill>
              </a:rPr>
              <a:t> </a:t>
            </a:r>
            <a:r>
              <a:rPr lang="ru-RU" sz="1400" b="1" i="1" dirty="0" smtClean="0">
                <a:solidFill>
                  <a:srgbClr val="2E2E45"/>
                </a:solidFill>
              </a:rPr>
              <a:t>школах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en-US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Экскурсии по разным городам Золотого кольца, по городам воинской славы.</a:t>
            </a:r>
            <a:r>
              <a:rPr lang="ru-RU" sz="1400" b="1" i="1" dirty="0">
                <a:solidFill>
                  <a:srgbClr val="2E2E45"/>
                </a:solidFill>
              </a:rPr>
              <a:t> </a:t>
            </a:r>
            <a:r>
              <a:rPr lang="ru-RU" sz="1400" b="1" i="1" dirty="0" smtClean="0">
                <a:solidFill>
                  <a:srgbClr val="2E2E45"/>
                </a:solidFill>
              </a:rPr>
              <a:t>Экскурсии по Москве для иногородних первокурсников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ru-RU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Проводятся мероприятия для студентов нацеленные на укрепление межнациональных и межконфессиональных, народного единства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en-US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Для первокурсников и студентов старших курсов проводятся встречи </a:t>
            </a:r>
            <a:r>
              <a:rPr lang="ru-RU" sz="1400" b="1" i="1" dirty="0">
                <a:solidFill>
                  <a:srgbClr val="2E2E45"/>
                </a:solidFill>
              </a:rPr>
              <a:t>антинаркотической </a:t>
            </a:r>
            <a:r>
              <a:rPr lang="ru-RU" sz="1400" b="1" i="1" dirty="0" smtClean="0">
                <a:solidFill>
                  <a:srgbClr val="2E2E45"/>
                </a:solidFill>
              </a:rPr>
              <a:t>направленности с наркологами, представителями МВД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  <a:br>
              <a:rPr lang="en-US" sz="1400" b="1" i="1" dirty="0" smtClean="0">
                <a:solidFill>
                  <a:srgbClr val="2E2E45"/>
                </a:solidFill>
              </a:rPr>
            </a:br>
            <a:endParaRPr lang="en-US" sz="1400" b="1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r>
              <a:rPr lang="ru-RU" sz="1400" b="1" i="1" dirty="0" smtClean="0">
                <a:solidFill>
                  <a:srgbClr val="2E2E45"/>
                </a:solidFill>
              </a:rPr>
              <a:t>Студенты активно принимают участие в мероприятиях культурно-творческой направленности, которых у нас около 25. Как ежегодных, так и организуемых впервые, в том числе силами самих студентов</a:t>
            </a:r>
            <a:r>
              <a:rPr lang="en-US" sz="1400" b="1" i="1" dirty="0" smtClean="0">
                <a:solidFill>
                  <a:srgbClr val="2E2E45"/>
                </a:solidFill>
              </a:rPr>
              <a:t>;</a:t>
            </a:r>
          </a:p>
          <a:p>
            <a:pPr marL="285750" indent="-285750">
              <a:buFontTx/>
              <a:buChar char="-"/>
            </a:pPr>
            <a:endParaRPr lang="en-US" sz="1400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endParaRPr lang="en-US" sz="1400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endParaRPr lang="ru-RU" sz="1400" i="1" dirty="0" smtClean="0">
              <a:solidFill>
                <a:srgbClr val="2E2E45"/>
              </a:solidFill>
            </a:endParaRPr>
          </a:p>
          <a:p>
            <a:pPr marL="285750" indent="-285750">
              <a:buFontTx/>
              <a:buChar char="-"/>
            </a:pPr>
            <a:endParaRPr lang="ru-RU" dirty="0">
              <a:solidFill>
                <a:srgbClr val="3E3E5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56399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M01159439">
  <a:themeElements>
    <a:clrScheme name="Тема Office 11">
      <a:dk1>
        <a:srgbClr val="3E3E5C"/>
      </a:dk1>
      <a:lt1>
        <a:srgbClr val="FFFFFF"/>
      </a:lt1>
      <a:dk2>
        <a:srgbClr val="666699"/>
      </a:dk2>
      <a:lt2>
        <a:srgbClr val="FFFFFF"/>
      </a:lt2>
      <a:accent1>
        <a:srgbClr val="60597B"/>
      </a:accent1>
      <a:accent2>
        <a:srgbClr val="6666FF"/>
      </a:accent2>
      <a:accent3>
        <a:srgbClr val="B8B8CA"/>
      </a:accent3>
      <a:accent4>
        <a:srgbClr val="DADADA"/>
      </a:accent4>
      <a:accent5>
        <a:srgbClr val="B6B5BF"/>
      </a:accent5>
      <a:accent6>
        <a:srgbClr val="5C5CE7"/>
      </a:accent6>
      <a:hlink>
        <a:srgbClr val="99CCFF"/>
      </a:hlink>
      <a:folHlink>
        <a:srgbClr val="FFFF99"/>
      </a:folHlink>
    </a:clrScheme>
    <a:fontScheme name="Тема Office">
      <a:majorFont>
        <a:latin typeface="Palatino Linotype"/>
        <a:ea typeface="Arial"/>
        <a:cs typeface=""/>
      </a:majorFont>
      <a:minorFont>
        <a:latin typeface="Palatino Linotype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TM01159439</Template>
  <TotalTime>776</TotalTime>
  <Words>771</Words>
  <Application>Microsoft Macintosh PowerPoint</Application>
  <PresentationFormat>Экран (4:3)</PresentationFormat>
  <Paragraphs>211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TM01159439</vt:lpstr>
      <vt:lpstr>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 </vt:lpstr>
    </vt:vector>
  </TitlesOfParts>
  <Manager/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subject/>
  <dc:creator/>
  <cp:keywords/>
  <dc:description/>
  <cp:lastModifiedBy>Ираклий Болквадзе</cp:lastModifiedBy>
  <cp:revision>168</cp:revision>
  <dcterms:created xsi:type="dcterms:W3CDTF">2004-11-15T23:10:58Z</dcterms:created>
  <dcterms:modified xsi:type="dcterms:W3CDTF">2020-05-27T18:48:49Z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TC011594391049</vt:lpwstr>
  </property>
</Properties>
</file>